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8"/>
  </p:notesMasterIdLst>
  <p:handoutMasterIdLst>
    <p:handoutMasterId r:id="rId89"/>
  </p:handoutMasterIdLst>
  <p:sldIdLst>
    <p:sldId id="256" r:id="rId5"/>
    <p:sldId id="259" r:id="rId6"/>
    <p:sldId id="306" r:id="rId7"/>
    <p:sldId id="261" r:id="rId8"/>
    <p:sldId id="278" r:id="rId9"/>
    <p:sldId id="266" r:id="rId10"/>
    <p:sldId id="302" r:id="rId11"/>
    <p:sldId id="264" r:id="rId12"/>
    <p:sldId id="263" r:id="rId13"/>
    <p:sldId id="267" r:id="rId14"/>
    <p:sldId id="303" r:id="rId15"/>
    <p:sldId id="268" r:id="rId16"/>
    <p:sldId id="269" r:id="rId17"/>
    <p:sldId id="319" r:id="rId18"/>
    <p:sldId id="273" r:id="rId19"/>
    <p:sldId id="272" r:id="rId20"/>
    <p:sldId id="274" r:id="rId21"/>
    <p:sldId id="322" r:id="rId22"/>
    <p:sldId id="276" r:id="rId23"/>
    <p:sldId id="277" r:id="rId24"/>
    <p:sldId id="304" r:id="rId25"/>
    <p:sldId id="279" r:id="rId26"/>
    <p:sldId id="281" r:id="rId27"/>
    <p:sldId id="307" r:id="rId28"/>
    <p:sldId id="323" r:id="rId29"/>
    <p:sldId id="282" r:id="rId30"/>
    <p:sldId id="326" r:id="rId31"/>
    <p:sldId id="324" r:id="rId32"/>
    <p:sldId id="327" r:id="rId33"/>
    <p:sldId id="328" r:id="rId34"/>
    <p:sldId id="329" r:id="rId35"/>
    <p:sldId id="285" r:id="rId36"/>
    <p:sldId id="308" r:id="rId37"/>
    <p:sldId id="286" r:id="rId38"/>
    <p:sldId id="287" r:id="rId39"/>
    <p:sldId id="330" r:id="rId40"/>
    <p:sldId id="309" r:id="rId41"/>
    <p:sldId id="293" r:id="rId42"/>
    <p:sldId id="316" r:id="rId43"/>
    <p:sldId id="317" r:id="rId44"/>
    <p:sldId id="315" r:id="rId45"/>
    <p:sldId id="357" r:id="rId46"/>
    <p:sldId id="292" r:id="rId47"/>
    <p:sldId id="310" r:id="rId48"/>
    <p:sldId id="356" r:id="rId49"/>
    <p:sldId id="314" r:id="rId50"/>
    <p:sldId id="294" r:id="rId51"/>
    <p:sldId id="288" r:id="rId52"/>
    <p:sldId id="289" r:id="rId53"/>
    <p:sldId id="311" r:id="rId54"/>
    <p:sldId id="358" r:id="rId55"/>
    <p:sldId id="359" r:id="rId56"/>
    <p:sldId id="360" r:id="rId57"/>
    <p:sldId id="318" r:id="rId58"/>
    <p:sldId id="332" r:id="rId59"/>
    <p:sldId id="331" r:id="rId60"/>
    <p:sldId id="335" r:id="rId61"/>
    <p:sldId id="364" r:id="rId62"/>
    <p:sldId id="336" r:id="rId63"/>
    <p:sldId id="338" r:id="rId64"/>
    <p:sldId id="337" r:id="rId65"/>
    <p:sldId id="339" r:id="rId66"/>
    <p:sldId id="340" r:id="rId67"/>
    <p:sldId id="362" r:id="rId68"/>
    <p:sldId id="363" r:id="rId69"/>
    <p:sldId id="343" r:id="rId70"/>
    <p:sldId id="344" r:id="rId71"/>
    <p:sldId id="345" r:id="rId72"/>
    <p:sldId id="346" r:id="rId73"/>
    <p:sldId id="347" r:id="rId74"/>
    <p:sldId id="365" r:id="rId75"/>
    <p:sldId id="355" r:id="rId76"/>
    <p:sldId id="296" r:id="rId77"/>
    <p:sldId id="298" r:id="rId78"/>
    <p:sldId id="348" r:id="rId79"/>
    <p:sldId id="349" r:id="rId80"/>
    <p:sldId id="350" r:id="rId81"/>
    <p:sldId id="352" r:id="rId82"/>
    <p:sldId id="353" r:id="rId83"/>
    <p:sldId id="354" r:id="rId84"/>
    <p:sldId id="351" r:id="rId85"/>
    <p:sldId id="361" r:id="rId86"/>
    <p:sldId id="366" r:id="rId87"/>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6">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2" autoAdjust="0"/>
    <p:restoredTop sz="94767" autoAdjust="0"/>
  </p:normalViewPr>
  <p:slideViewPr>
    <p:cSldViewPr>
      <p:cViewPr varScale="1">
        <p:scale>
          <a:sx n="64" d="100"/>
          <a:sy n="64" d="100"/>
        </p:scale>
        <p:origin x="5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34" d="100"/>
          <a:sy n="34" d="100"/>
        </p:scale>
        <p:origin x="-2214" y="-78"/>
      </p:cViewPr>
      <p:guideLst>
        <p:guide orient="horz" pos="2836"/>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66733" cy="450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707" y="2"/>
            <a:ext cx="3066733" cy="450215"/>
          </a:xfrm>
          <a:prstGeom prst="rect">
            <a:avLst/>
          </a:prstGeom>
        </p:spPr>
        <p:txBody>
          <a:bodyPr vert="horz" lIns="91440" tIns="45720" rIns="91440" bIns="45720" rtlCol="0"/>
          <a:lstStyle>
            <a:lvl1pPr algn="r">
              <a:defRPr sz="1200"/>
            </a:lvl1pPr>
          </a:lstStyle>
          <a:p>
            <a:fld id="{B92C24C5-8F88-472D-A8EC-FA44EBA39FEC}" type="datetimeFigureOut">
              <a:rPr lang="en-US" smtClean="0"/>
              <a:pPr/>
              <a:t>8/20/2015</a:t>
            </a:fld>
            <a:endParaRPr lang="en-US" dirty="0"/>
          </a:p>
        </p:txBody>
      </p:sp>
      <p:sp>
        <p:nvSpPr>
          <p:cNvPr id="4" name="Footer Placeholder 3"/>
          <p:cNvSpPr>
            <a:spLocks noGrp="1"/>
          </p:cNvSpPr>
          <p:nvPr>
            <p:ph type="ftr" sz="quarter" idx="2"/>
          </p:nvPr>
        </p:nvSpPr>
        <p:spPr>
          <a:xfrm>
            <a:off x="2" y="8552524"/>
            <a:ext cx="3066733" cy="45021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7" y="8552524"/>
            <a:ext cx="3066733" cy="450215"/>
          </a:xfrm>
          <a:prstGeom prst="rect">
            <a:avLst/>
          </a:prstGeom>
        </p:spPr>
        <p:txBody>
          <a:bodyPr vert="horz" lIns="91440" tIns="45720" rIns="91440" bIns="45720" rtlCol="0" anchor="b"/>
          <a:lstStyle>
            <a:lvl1pPr algn="r">
              <a:defRPr sz="1200"/>
            </a:lvl1pPr>
          </a:lstStyle>
          <a:p>
            <a:fld id="{DE1F6075-CF88-4D1E-B324-8436EBA52931}" type="slidenum">
              <a:rPr lang="en-US" smtClean="0"/>
              <a:pPr/>
              <a:t>‹#›</a:t>
            </a:fld>
            <a:endParaRPr lang="en-US" dirty="0"/>
          </a:p>
        </p:txBody>
      </p:sp>
    </p:spTree>
    <p:extLst>
      <p:ext uri="{BB962C8B-B14F-4D97-AF65-F5344CB8AC3E}">
        <p14:creationId xmlns:p14="http://schemas.microsoft.com/office/powerpoint/2010/main" val="3422071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66733" cy="450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7" y="2"/>
            <a:ext cx="3066733" cy="450215"/>
          </a:xfrm>
          <a:prstGeom prst="rect">
            <a:avLst/>
          </a:prstGeom>
        </p:spPr>
        <p:txBody>
          <a:bodyPr vert="horz" lIns="91440" tIns="45720" rIns="91440" bIns="45720" rtlCol="0"/>
          <a:lstStyle>
            <a:lvl1pPr algn="r">
              <a:defRPr sz="1200"/>
            </a:lvl1pPr>
          </a:lstStyle>
          <a:p>
            <a:fld id="{ED0A286B-F4D8-438F-A1B4-728148AABB0F}" type="datetimeFigureOut">
              <a:rPr lang="en-US" smtClean="0"/>
              <a:pPr/>
              <a:t>8/20/2015</a:t>
            </a:fld>
            <a:endParaRPr lang="en-US" dirty="0"/>
          </a:p>
        </p:txBody>
      </p:sp>
      <p:sp>
        <p:nvSpPr>
          <p:cNvPr id="4" name="Slide Image Placeholder 3"/>
          <p:cNvSpPr>
            <a:spLocks noGrp="1" noRot="1" noChangeAspect="1"/>
          </p:cNvSpPr>
          <p:nvPr>
            <p:ph type="sldImg" idx="2"/>
          </p:nvPr>
        </p:nvSpPr>
        <p:spPr>
          <a:xfrm>
            <a:off x="1285875" y="674688"/>
            <a:ext cx="4505325" cy="3378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552524"/>
            <a:ext cx="3066733" cy="45021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7" y="8552524"/>
            <a:ext cx="3066733" cy="450215"/>
          </a:xfrm>
          <a:prstGeom prst="rect">
            <a:avLst/>
          </a:prstGeom>
        </p:spPr>
        <p:txBody>
          <a:bodyPr vert="horz" lIns="91440" tIns="45720" rIns="91440" bIns="45720" rtlCol="0" anchor="b"/>
          <a:lstStyle>
            <a:lvl1pPr algn="r">
              <a:defRPr sz="1200"/>
            </a:lvl1pPr>
          </a:lstStyle>
          <a:p>
            <a:fld id="{EE8D8474-FCEB-4C8C-84C3-5F0F76EFEA3E}" type="slidenum">
              <a:rPr lang="en-US" smtClean="0"/>
              <a:pPr/>
              <a:t>‹#›</a:t>
            </a:fld>
            <a:endParaRPr lang="en-US" dirty="0"/>
          </a:p>
        </p:txBody>
      </p:sp>
    </p:spTree>
    <p:extLst>
      <p:ext uri="{BB962C8B-B14F-4D97-AF65-F5344CB8AC3E}">
        <p14:creationId xmlns:p14="http://schemas.microsoft.com/office/powerpoint/2010/main" val="89302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8D8474-FCEB-4C8C-84C3-5F0F76EFEA3E}" type="slidenum">
              <a:rPr lang="en-US" smtClean="0"/>
              <a:pPr/>
              <a:t>2</a:t>
            </a:fld>
            <a:endParaRPr lang="en-US" dirty="0"/>
          </a:p>
        </p:txBody>
      </p:sp>
    </p:spTree>
    <p:extLst>
      <p:ext uri="{BB962C8B-B14F-4D97-AF65-F5344CB8AC3E}">
        <p14:creationId xmlns:p14="http://schemas.microsoft.com/office/powerpoint/2010/main" val="235221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8D8474-FCEB-4C8C-84C3-5F0F76EFEA3E}" type="slidenum">
              <a:rPr lang="en-US" smtClean="0"/>
              <a:pPr/>
              <a:t>3</a:t>
            </a:fld>
            <a:endParaRPr lang="en-US" dirty="0"/>
          </a:p>
        </p:txBody>
      </p:sp>
    </p:spTree>
    <p:extLst>
      <p:ext uri="{BB962C8B-B14F-4D97-AF65-F5344CB8AC3E}">
        <p14:creationId xmlns:p14="http://schemas.microsoft.com/office/powerpoint/2010/main" val="114500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8D8474-FCEB-4C8C-84C3-5F0F76EFEA3E}" type="slidenum">
              <a:rPr lang="en-US" smtClean="0"/>
              <a:pPr/>
              <a:t>4</a:t>
            </a:fld>
            <a:endParaRPr lang="en-US" dirty="0"/>
          </a:p>
        </p:txBody>
      </p:sp>
    </p:spTree>
    <p:extLst>
      <p:ext uri="{BB962C8B-B14F-4D97-AF65-F5344CB8AC3E}">
        <p14:creationId xmlns:p14="http://schemas.microsoft.com/office/powerpoint/2010/main" val="253598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8D8474-FCEB-4C8C-84C3-5F0F76EFEA3E}" type="slidenum">
              <a:rPr lang="en-US" smtClean="0"/>
              <a:pPr/>
              <a:t>6</a:t>
            </a:fld>
            <a:endParaRPr lang="en-US" dirty="0"/>
          </a:p>
        </p:txBody>
      </p:sp>
    </p:spTree>
    <p:extLst>
      <p:ext uri="{BB962C8B-B14F-4D97-AF65-F5344CB8AC3E}">
        <p14:creationId xmlns:p14="http://schemas.microsoft.com/office/powerpoint/2010/main" val="380406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8D8474-FCEB-4C8C-84C3-5F0F76EFEA3E}" type="slidenum">
              <a:rPr lang="en-US" smtClean="0"/>
              <a:pPr/>
              <a:t>7</a:t>
            </a:fld>
            <a:endParaRPr lang="en-US" dirty="0"/>
          </a:p>
        </p:txBody>
      </p:sp>
    </p:spTree>
    <p:extLst>
      <p:ext uri="{BB962C8B-B14F-4D97-AF65-F5344CB8AC3E}">
        <p14:creationId xmlns:p14="http://schemas.microsoft.com/office/powerpoint/2010/main" val="75263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8D8474-FCEB-4C8C-84C3-5F0F76EFEA3E}" type="slidenum">
              <a:rPr lang="en-US" smtClean="0"/>
              <a:pPr/>
              <a:t>9</a:t>
            </a:fld>
            <a:endParaRPr lang="en-US" dirty="0"/>
          </a:p>
        </p:txBody>
      </p:sp>
    </p:spTree>
    <p:extLst>
      <p:ext uri="{BB962C8B-B14F-4D97-AF65-F5344CB8AC3E}">
        <p14:creationId xmlns:p14="http://schemas.microsoft.com/office/powerpoint/2010/main" val="127142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D1044-62A5-4784-A0D5-5B74B33B96B3}" type="datetimeFigureOut">
              <a:rPr lang="en-US" smtClean="0"/>
              <a:pPr/>
              <a:t>8/20/2015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0EEFA-BE3D-45EC-BF13-0B9F6BCE402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D1044-62A5-4784-A0D5-5B74B33B96B3}" type="datetimeFigureOut">
              <a:rPr lang="en-US" smtClean="0"/>
              <a:pPr/>
              <a:t>8/20/2015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0EEFA-BE3D-45EC-BF13-0B9F6BCE402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hyperlink" Target="mailto:cityclerk@ci.bluffton.in.u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Gateway Program</a:t>
            </a:r>
            <a:endParaRPr lang="en-US" sz="6600" dirty="0"/>
          </a:p>
        </p:txBody>
      </p:sp>
      <p:sp>
        <p:nvSpPr>
          <p:cNvPr id="3" name="Subtitle 2"/>
          <p:cNvSpPr>
            <a:spLocks noGrp="1"/>
          </p:cNvSpPr>
          <p:nvPr>
            <p:ph type="subTitle" idx="1"/>
          </p:nvPr>
        </p:nvSpPr>
        <p:spPr/>
        <p:txBody>
          <a:bodyPr>
            <a:normAutofit/>
          </a:bodyPr>
          <a:lstStyle/>
          <a:p>
            <a:r>
              <a:rPr lang="en-US" sz="6600" dirty="0" smtClean="0"/>
              <a:t>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315200" cy="685800"/>
          </a:xfrm>
        </p:spPr>
        <p:txBody>
          <a:bodyPr>
            <a:noAutofit/>
          </a:bodyPr>
          <a:lstStyle/>
          <a:p>
            <a:r>
              <a:rPr lang="en-US" sz="2400" dirty="0" smtClean="0"/>
              <a:t>Click on the “Change Password” link on the bottom left of the screen.</a:t>
            </a:r>
            <a:endParaRPr lang="en-US" sz="2400" dirty="0"/>
          </a:p>
        </p:txBody>
      </p:sp>
      <p:sp>
        <p:nvSpPr>
          <p:cNvPr id="4" name="Text Placeholder 3"/>
          <p:cNvSpPr>
            <a:spLocks noGrp="1"/>
          </p:cNvSpPr>
          <p:nvPr>
            <p:ph type="body" sz="half" idx="2"/>
          </p:nvPr>
        </p:nvSpPr>
        <p:spPr>
          <a:xfrm>
            <a:off x="1524000" y="5029200"/>
            <a:ext cx="5754688" cy="1143000"/>
          </a:xfrm>
        </p:spPr>
        <p:txBody>
          <a:bodyPr>
            <a:noAutofit/>
          </a:bodyPr>
          <a:lstStyle/>
          <a:p>
            <a:r>
              <a:rPr lang="en-US" sz="2400" dirty="0" smtClean="0"/>
              <a:t>* Tip to Share:  You will need to type in and confirm the new password.</a:t>
            </a:r>
            <a:endParaRPr lang="en-US" sz="2400" dirty="0"/>
          </a:p>
        </p:txBody>
      </p:sp>
      <p:pic>
        <p:nvPicPr>
          <p:cNvPr id="6" name="Picture 2"/>
          <p:cNvPicPr>
            <a:picLocks noChangeAspect="1" noChangeArrowheads="1"/>
          </p:cNvPicPr>
          <p:nvPr/>
        </p:nvPicPr>
        <p:blipFill>
          <a:blip r:embed="rId2" cstate="print"/>
          <a:srcRect t="4122" b="4122"/>
          <a:stretch>
            <a:fillRect/>
          </a:stretch>
        </p:blipFill>
        <p:spPr bwMode="auto">
          <a:xfrm>
            <a:off x="1295400" y="1219200"/>
            <a:ext cx="5667375" cy="3657600"/>
          </a:xfrm>
          <a:prstGeom prst="rect">
            <a:avLst/>
          </a:prstGeom>
          <a:noFill/>
          <a:ln w="9525">
            <a:noFill/>
            <a:miter lim="800000"/>
            <a:headEnd/>
            <a:tailEnd/>
          </a:ln>
        </p:spPr>
      </p:pic>
      <p:cxnSp>
        <p:nvCxnSpPr>
          <p:cNvPr id="7" name="Straight Arrow Connector 6"/>
          <p:cNvCxnSpPr/>
          <p:nvPr/>
        </p:nvCxnSpPr>
        <p:spPr>
          <a:xfrm>
            <a:off x="609600" y="4648200"/>
            <a:ext cx="9144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 the new password twice, then click submit.</a:t>
            </a:r>
            <a:endParaRPr lang="en-US" dirty="0"/>
          </a:p>
        </p:txBody>
      </p:sp>
      <p:pic>
        <p:nvPicPr>
          <p:cNvPr id="4" name="Picture 3" descr="Untitled.png"/>
          <p:cNvPicPr>
            <a:picLocks noChangeAspect="1"/>
          </p:cNvPicPr>
          <p:nvPr/>
        </p:nvPicPr>
        <p:blipFill>
          <a:blip r:embed="rId2" cstate="print"/>
          <a:stretch>
            <a:fillRect/>
          </a:stretch>
        </p:blipFill>
        <p:spPr>
          <a:xfrm>
            <a:off x="36266" y="1524000"/>
            <a:ext cx="9071467" cy="48112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486400" cy="762000"/>
          </a:xfrm>
        </p:spPr>
        <p:txBody>
          <a:bodyPr>
            <a:noAutofit/>
          </a:bodyPr>
          <a:lstStyle/>
          <a:p>
            <a:pPr algn="ctr"/>
            <a:r>
              <a:rPr lang="en-US" sz="3200" dirty="0" smtClean="0"/>
              <a:t>Selecting your unit</a:t>
            </a:r>
            <a:endParaRPr lang="en-US" sz="3200" dirty="0"/>
          </a:p>
        </p:txBody>
      </p:sp>
      <p:sp>
        <p:nvSpPr>
          <p:cNvPr id="4" name="Text Placeholder 3"/>
          <p:cNvSpPr>
            <a:spLocks noGrp="1"/>
          </p:cNvSpPr>
          <p:nvPr>
            <p:ph type="body" sz="half" idx="2"/>
          </p:nvPr>
        </p:nvSpPr>
        <p:spPr>
          <a:xfrm>
            <a:off x="1371600" y="838200"/>
            <a:ext cx="6553200" cy="838200"/>
          </a:xfrm>
        </p:spPr>
        <p:txBody>
          <a:bodyPr>
            <a:normAutofit fontScale="85000" lnSpcReduction="20000"/>
          </a:bodyPr>
          <a:lstStyle/>
          <a:p>
            <a:r>
              <a:rPr lang="en-US" sz="2400" b="1" dirty="0" smtClean="0"/>
              <a:t>After you sign on, you will need to click on your unit name.  Unless you are responsible for more than one unit, only your unit name will show.  </a:t>
            </a:r>
            <a:endParaRPr lang="en-US" sz="2400" b="1" dirty="0"/>
          </a:p>
        </p:txBody>
      </p:sp>
      <p:pic>
        <p:nvPicPr>
          <p:cNvPr id="1028" name="Picture 4"/>
          <p:cNvPicPr>
            <a:picLocks noGrp="1" noChangeAspect="1" noChangeArrowheads="1"/>
          </p:cNvPicPr>
          <p:nvPr>
            <p:ph type="pic" idx="1"/>
          </p:nvPr>
        </p:nvPicPr>
        <p:blipFill>
          <a:blip r:embed="rId2" cstate="print"/>
          <a:stretch>
            <a:fillRect/>
          </a:stretch>
        </p:blipFill>
        <p:spPr bwMode="auto">
          <a:xfrm>
            <a:off x="1143000" y="1752600"/>
            <a:ext cx="7010400" cy="4248150"/>
          </a:xfrm>
          <a:prstGeom prst="rect">
            <a:avLst/>
          </a:prstGeom>
          <a:noFill/>
          <a:ln>
            <a:noFill/>
          </a:ln>
        </p:spPr>
      </p:pic>
      <p:cxnSp>
        <p:nvCxnSpPr>
          <p:cNvPr id="6" name="Straight Arrow Connector 5"/>
          <p:cNvCxnSpPr/>
          <p:nvPr/>
        </p:nvCxnSpPr>
        <p:spPr>
          <a:xfrm>
            <a:off x="838200" y="5257800"/>
            <a:ext cx="8382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05000"/>
          </a:xfrm>
        </p:spPr>
        <p:txBody>
          <a:bodyPr>
            <a:normAutofit fontScale="90000"/>
          </a:bodyPr>
          <a:lstStyle/>
          <a:p>
            <a:pPr algn="l"/>
            <a:r>
              <a:rPr lang="en-US" sz="2800" dirty="0" smtClean="0"/>
              <a:t>To navigate within the Gateway program, it is recommended that you use the links at the top left of each page.  They will be </a:t>
            </a:r>
            <a:r>
              <a:rPr lang="en-US" sz="2800" u="sng" dirty="0" smtClean="0"/>
              <a:t>underlined</a:t>
            </a:r>
            <a:r>
              <a:rPr lang="en-US" sz="2800" dirty="0" smtClean="0"/>
              <a:t> below the red sentence.  Using the browser back button may cause the page to expire with some browsers.  </a:t>
            </a:r>
            <a:endParaRPr lang="en-US" sz="2800" dirty="0"/>
          </a:p>
        </p:txBody>
      </p:sp>
      <p:cxnSp>
        <p:nvCxnSpPr>
          <p:cNvPr id="9" name="Straight Arrow Connector 8"/>
          <p:cNvCxnSpPr/>
          <p:nvPr/>
        </p:nvCxnSpPr>
        <p:spPr>
          <a:xfrm>
            <a:off x="0" y="4800600"/>
            <a:ext cx="7620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3" name="Content Placeholder 12" descr="4.png"/>
          <p:cNvPicPr>
            <a:picLocks noGrp="1" noChangeAspect="1"/>
          </p:cNvPicPr>
          <p:nvPr>
            <p:ph idx="1"/>
          </p:nvPr>
        </p:nvPicPr>
        <p:blipFill>
          <a:blip r:embed="rId2" cstate="print"/>
          <a:stretch>
            <a:fillRect/>
          </a:stretch>
        </p:blipFill>
        <p:spPr>
          <a:xfrm>
            <a:off x="838200" y="2514600"/>
            <a:ext cx="7457191" cy="34239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lerk Treasure\Desktop\10.png"/>
          <p:cNvPicPr>
            <a:picLocks noChangeAspect="1" noChangeArrowheads="1"/>
          </p:cNvPicPr>
          <p:nvPr/>
        </p:nvPicPr>
        <p:blipFill>
          <a:blip r:embed="rId2" cstate="print"/>
          <a:srcRect/>
          <a:stretch>
            <a:fillRect/>
          </a:stretch>
        </p:blipFill>
        <p:spPr bwMode="auto">
          <a:xfrm>
            <a:off x="990600" y="1295400"/>
            <a:ext cx="6176962" cy="4841876"/>
          </a:xfrm>
          <a:prstGeom prst="rect">
            <a:avLst/>
          </a:prstGeom>
          <a:noFill/>
        </p:spPr>
      </p:pic>
      <p:sp>
        <p:nvSpPr>
          <p:cNvPr id="3" name="TextBox 2"/>
          <p:cNvSpPr txBox="1"/>
          <p:nvPr/>
        </p:nvSpPr>
        <p:spPr>
          <a:xfrm flipH="1">
            <a:off x="914398" y="381000"/>
            <a:ext cx="6858001" cy="523220"/>
          </a:xfrm>
          <a:prstGeom prst="rect">
            <a:avLst/>
          </a:prstGeom>
          <a:noFill/>
        </p:spPr>
        <p:txBody>
          <a:bodyPr wrap="square" rtlCol="0">
            <a:spAutoFit/>
          </a:bodyPr>
          <a:lstStyle/>
          <a:p>
            <a:r>
              <a:rPr lang="en-US" sz="2800" dirty="0" smtClean="0"/>
              <a:t>Customize your Funds &amp; Departments first</a:t>
            </a:r>
            <a:endParaRPr lang="en-US" sz="2800" dirty="0"/>
          </a:p>
        </p:txBody>
      </p:sp>
      <p:cxnSp>
        <p:nvCxnSpPr>
          <p:cNvPr id="5" name="Straight Arrow Connector 4"/>
          <p:cNvCxnSpPr/>
          <p:nvPr/>
        </p:nvCxnSpPr>
        <p:spPr>
          <a:xfrm rot="10800000">
            <a:off x="3886200" y="4343400"/>
            <a:ext cx="16002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t>Create your Department List first.  Click on Customize Departments List</a:t>
            </a:r>
            <a:endParaRPr lang="en-US" dirty="0"/>
          </a:p>
        </p:txBody>
      </p:sp>
      <p:cxnSp>
        <p:nvCxnSpPr>
          <p:cNvPr id="9" name="Straight Arrow Connector 8"/>
          <p:cNvCxnSpPr/>
          <p:nvPr/>
        </p:nvCxnSpPr>
        <p:spPr>
          <a:xfrm>
            <a:off x="3276600" y="3505200"/>
            <a:ext cx="9144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8" name="Content Placeholder 7" descr="1.png"/>
          <p:cNvPicPr>
            <a:picLocks noGrp="1" noChangeAspect="1"/>
          </p:cNvPicPr>
          <p:nvPr>
            <p:ph idx="1"/>
          </p:nvPr>
        </p:nvPicPr>
        <p:blipFill>
          <a:blip r:embed="rId2" cstate="print"/>
          <a:stretch>
            <a:fillRect/>
          </a:stretch>
        </p:blipFill>
        <p:spPr>
          <a:xfrm>
            <a:off x="1066800" y="1828800"/>
            <a:ext cx="6858000" cy="3932559"/>
          </a:xfrm>
        </p:spPr>
      </p:pic>
      <p:cxnSp>
        <p:nvCxnSpPr>
          <p:cNvPr id="11" name="Straight Arrow Connector 10"/>
          <p:cNvCxnSpPr/>
          <p:nvPr/>
        </p:nvCxnSpPr>
        <p:spPr>
          <a:xfrm rot="10800000" flipV="1">
            <a:off x="5029200" y="4724400"/>
            <a:ext cx="9906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696200" cy="1403350"/>
          </a:xfrm>
        </p:spPr>
        <p:txBody>
          <a:bodyPr>
            <a:noAutofit/>
          </a:bodyPr>
          <a:lstStyle/>
          <a:p>
            <a:r>
              <a:rPr lang="en-US" sz="3200" dirty="0" smtClean="0"/>
              <a:t>When you click on the Customize Department List Link, it will bring up a department list</a:t>
            </a:r>
            <a:endParaRPr lang="en-US" sz="3200" dirty="0"/>
          </a:p>
        </p:txBody>
      </p:sp>
      <p:sp>
        <p:nvSpPr>
          <p:cNvPr id="4" name="Text Placeholder 3"/>
          <p:cNvSpPr>
            <a:spLocks noGrp="1"/>
          </p:cNvSpPr>
          <p:nvPr>
            <p:ph type="body" sz="half" idx="2"/>
          </p:nvPr>
        </p:nvSpPr>
        <p:spPr>
          <a:xfrm>
            <a:off x="457201" y="2438400"/>
            <a:ext cx="2667000" cy="3505200"/>
          </a:xfrm>
        </p:spPr>
        <p:txBody>
          <a:bodyPr>
            <a:noAutofit/>
          </a:bodyPr>
          <a:lstStyle/>
          <a:p>
            <a:r>
              <a:rPr lang="en-US" sz="2800" dirty="0" smtClean="0"/>
              <a:t>If an additional department is needed, click the “add a new department” link below the list</a:t>
            </a:r>
            <a:endParaRPr lang="en-US" sz="2800" dirty="0"/>
          </a:p>
        </p:txBody>
      </p:sp>
      <p:cxnSp>
        <p:nvCxnSpPr>
          <p:cNvPr id="10" name="Straight Arrow Connector 9"/>
          <p:cNvCxnSpPr/>
          <p:nvPr/>
        </p:nvCxnSpPr>
        <p:spPr>
          <a:xfrm rot="10800000">
            <a:off x="5334000" y="5257800"/>
            <a:ext cx="9906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7" name="Content Placeholder 6" descr="1B.png"/>
          <p:cNvPicPr>
            <a:picLocks noGrp="1" noChangeAspect="1"/>
          </p:cNvPicPr>
          <p:nvPr>
            <p:ph idx="1"/>
          </p:nvPr>
        </p:nvPicPr>
        <p:blipFill>
          <a:blip r:embed="rId2" cstate="print"/>
          <a:stretch>
            <a:fillRect/>
          </a:stretch>
        </p:blipFill>
        <p:spPr>
          <a:xfrm>
            <a:off x="3276600" y="1752600"/>
            <a:ext cx="5111750" cy="4168806"/>
          </a:xfrm>
        </p:spPr>
      </p:pic>
      <p:cxnSp>
        <p:nvCxnSpPr>
          <p:cNvPr id="11" name="Straight Arrow Connector 10"/>
          <p:cNvCxnSpPr/>
          <p:nvPr/>
        </p:nvCxnSpPr>
        <p:spPr>
          <a:xfrm rot="10800000">
            <a:off x="4724400" y="5410200"/>
            <a:ext cx="11430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sz="3600" dirty="0" smtClean="0"/>
              <a:t>You have two Options:  Option #1</a:t>
            </a:r>
            <a:endParaRPr lang="en-US" sz="3600" dirty="0"/>
          </a:p>
        </p:txBody>
      </p:sp>
      <p:sp>
        <p:nvSpPr>
          <p:cNvPr id="3" name="Text Placeholder 2"/>
          <p:cNvSpPr>
            <a:spLocks noGrp="1"/>
          </p:cNvSpPr>
          <p:nvPr>
            <p:ph type="body" idx="1"/>
          </p:nvPr>
        </p:nvSpPr>
        <p:spPr>
          <a:xfrm>
            <a:off x="457200" y="1905000"/>
            <a:ext cx="4040188" cy="990600"/>
          </a:xfrm>
        </p:spPr>
        <p:txBody>
          <a:bodyPr>
            <a:normAutofit fontScale="85000" lnSpcReduction="10000"/>
          </a:bodyPr>
          <a:lstStyle/>
          <a:p>
            <a:r>
              <a:rPr lang="en-US" dirty="0" smtClean="0"/>
              <a:t>Select from the List is the default:  for this option the department can be selected from a drop-down menu</a:t>
            </a:r>
          </a:p>
          <a:p>
            <a:endParaRPr lang="en-US" dirty="0"/>
          </a:p>
        </p:txBody>
      </p:sp>
      <p:cxnSp>
        <p:nvCxnSpPr>
          <p:cNvPr id="11" name="Straight Arrow Connector 10"/>
          <p:cNvCxnSpPr/>
          <p:nvPr/>
        </p:nvCxnSpPr>
        <p:spPr>
          <a:xfrm>
            <a:off x="0" y="4648200"/>
            <a:ext cx="6858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21" name="Picture 4"/>
          <p:cNvPicPr>
            <a:picLocks noGrp="1" noChangeAspect="1" noChangeArrowheads="1"/>
          </p:cNvPicPr>
          <p:nvPr>
            <p:ph sz="half" idx="2"/>
          </p:nvPr>
        </p:nvPicPr>
        <p:blipFill>
          <a:blip r:embed="rId2" cstate="print"/>
          <a:srcRect/>
          <a:stretch>
            <a:fillRect/>
          </a:stretch>
        </p:blipFill>
        <p:spPr bwMode="auto">
          <a:xfrm>
            <a:off x="457200" y="3403805"/>
            <a:ext cx="4040188" cy="1493427"/>
          </a:xfrm>
          <a:prstGeom prst="rect">
            <a:avLst/>
          </a:prstGeom>
          <a:noFill/>
          <a:ln w="9525">
            <a:noFill/>
            <a:miter lim="800000"/>
            <a:headEnd/>
            <a:tailEnd/>
          </a:ln>
        </p:spPr>
      </p:pic>
      <p:pic>
        <p:nvPicPr>
          <p:cNvPr id="5125" name="Picture 5"/>
          <p:cNvPicPr>
            <a:picLocks noGrp="1" noChangeAspect="1" noChangeArrowheads="1"/>
          </p:cNvPicPr>
          <p:nvPr>
            <p:ph sz="quarter" idx="4"/>
          </p:nvPr>
        </p:nvPicPr>
        <p:blipFill>
          <a:blip r:embed="rId3" cstate="print"/>
          <a:srcRect/>
          <a:stretch>
            <a:fillRect/>
          </a:stretch>
        </p:blipFill>
        <p:spPr bwMode="auto">
          <a:xfrm>
            <a:off x="4572000" y="1447800"/>
            <a:ext cx="4041775" cy="2886559"/>
          </a:xfrm>
          <a:prstGeom prst="rect">
            <a:avLst/>
          </a:prstGeom>
          <a:noFill/>
          <a:ln w="9525">
            <a:noFill/>
            <a:miter lim="800000"/>
            <a:headEnd/>
            <a:tailEnd/>
          </a:ln>
        </p:spPr>
      </p:pic>
      <p:cxnSp>
        <p:nvCxnSpPr>
          <p:cNvPr id="25" name="Straight Arrow Connector 24"/>
          <p:cNvCxnSpPr/>
          <p:nvPr/>
        </p:nvCxnSpPr>
        <p:spPr>
          <a:xfrm rot="16200000" flipH="1">
            <a:off x="381000" y="2971800"/>
            <a:ext cx="838200" cy="685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flipV="1">
            <a:off x="3886200" y="5029200"/>
            <a:ext cx="9144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 name="Text Placeholder 9"/>
          <p:cNvSpPr>
            <a:spLocks noGrp="1"/>
          </p:cNvSpPr>
          <p:nvPr>
            <p:ph type="body" sz="quarter" idx="3"/>
          </p:nvPr>
        </p:nvSpPr>
        <p:spPr>
          <a:xfrm>
            <a:off x="4645025" y="5029200"/>
            <a:ext cx="4041775" cy="1447799"/>
          </a:xfrm>
        </p:spPr>
        <p:txBody>
          <a:bodyPr>
            <a:normAutofit/>
          </a:bodyPr>
          <a:lstStyle/>
          <a:p>
            <a:r>
              <a:rPr lang="en-US" dirty="0" smtClean="0"/>
              <a:t>If the department name is not on the pre-programmed list, go to Option #2</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 #2 Entering Home Ruled Department</a:t>
            </a:r>
            <a:endParaRPr lang="en-US" dirty="0"/>
          </a:p>
        </p:txBody>
      </p:sp>
      <p:sp>
        <p:nvSpPr>
          <p:cNvPr id="3" name="Text Placeholder 2"/>
          <p:cNvSpPr>
            <a:spLocks noGrp="1"/>
          </p:cNvSpPr>
          <p:nvPr>
            <p:ph type="body" idx="1"/>
          </p:nvPr>
        </p:nvSpPr>
        <p:spPr>
          <a:xfrm>
            <a:off x="457200" y="1535112"/>
            <a:ext cx="4040188" cy="1055688"/>
          </a:xfrm>
        </p:spPr>
        <p:txBody>
          <a:bodyPr>
            <a:normAutofit fontScale="92500" lnSpcReduction="10000"/>
          </a:bodyPr>
          <a:lstStyle/>
          <a:p>
            <a:r>
              <a:rPr lang="en-US" dirty="0" smtClean="0"/>
              <a:t>Click on “Add a New Home Ruled Department” link at bottom of screen</a:t>
            </a:r>
            <a:endParaRPr lang="en-US" dirty="0"/>
          </a:p>
        </p:txBody>
      </p:sp>
      <p:sp>
        <p:nvSpPr>
          <p:cNvPr id="5" name="Text Placeholder 4"/>
          <p:cNvSpPr>
            <a:spLocks noGrp="1"/>
          </p:cNvSpPr>
          <p:nvPr>
            <p:ph type="body" sz="quarter" idx="3"/>
          </p:nvPr>
        </p:nvSpPr>
        <p:spPr>
          <a:xfrm>
            <a:off x="4645025" y="1535112"/>
            <a:ext cx="3965575" cy="1665288"/>
          </a:xfrm>
        </p:spPr>
        <p:txBody>
          <a:bodyPr>
            <a:normAutofit fontScale="92500" lnSpcReduction="10000"/>
          </a:bodyPr>
          <a:lstStyle/>
          <a:p>
            <a:r>
              <a:rPr lang="en-US" dirty="0" smtClean="0"/>
              <a:t>Enter the name of the Home Ruled Department-from the drop-down box select a department number and click add new department</a:t>
            </a:r>
            <a:endParaRPr lang="en-US" dirty="0"/>
          </a:p>
        </p:txBody>
      </p:sp>
      <p:pic>
        <p:nvPicPr>
          <p:cNvPr id="7" name="Content Placeholder 6" descr="1B.png"/>
          <p:cNvPicPr>
            <a:picLocks noGrp="1" noChangeAspect="1"/>
          </p:cNvPicPr>
          <p:nvPr>
            <p:ph sz="half" idx="2"/>
          </p:nvPr>
        </p:nvPicPr>
        <p:blipFill>
          <a:blip r:embed="rId2" cstate="print"/>
          <a:stretch>
            <a:fillRect/>
          </a:stretch>
        </p:blipFill>
        <p:spPr>
          <a:xfrm>
            <a:off x="304800" y="2743200"/>
            <a:ext cx="4040188" cy="3294911"/>
          </a:xfrm>
        </p:spPr>
      </p:pic>
      <p:cxnSp>
        <p:nvCxnSpPr>
          <p:cNvPr id="9" name="Straight Arrow Connector 8"/>
          <p:cNvCxnSpPr/>
          <p:nvPr/>
        </p:nvCxnSpPr>
        <p:spPr>
          <a:xfrm rot="10800000" flipV="1">
            <a:off x="1981200" y="5715000"/>
            <a:ext cx="12954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4" name="Content Placeholder 13" descr="4.png"/>
          <p:cNvPicPr>
            <a:picLocks noGrp="1" noChangeAspect="1"/>
          </p:cNvPicPr>
          <p:nvPr>
            <p:ph sz="quarter" idx="4"/>
          </p:nvPr>
        </p:nvPicPr>
        <p:blipFill>
          <a:blip r:embed="rId3" cstate="print"/>
          <a:stretch>
            <a:fillRect/>
          </a:stretch>
        </p:blipFill>
        <p:spPr>
          <a:xfrm>
            <a:off x="4645025" y="3352800"/>
            <a:ext cx="4041775" cy="2743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r>
              <a:rPr lang="en-US" sz="2800" dirty="0" smtClean="0"/>
              <a:t>When you have selected the department you want to add from either method, finish by clicking “add new department on the lower right of the dialogue box.</a:t>
            </a:r>
            <a:endParaRPr lang="en-US" sz="28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905000" y="2971801"/>
            <a:ext cx="5334000" cy="2209800"/>
          </a:xfrm>
          <a:prstGeom prst="rect">
            <a:avLst/>
          </a:prstGeom>
          <a:noFill/>
          <a:ln w="9525">
            <a:noFill/>
            <a:miter lim="800000"/>
            <a:headEnd/>
            <a:tailEnd/>
          </a:ln>
        </p:spPr>
      </p:pic>
      <p:cxnSp>
        <p:nvCxnSpPr>
          <p:cNvPr id="6" name="Straight Arrow Connector 5"/>
          <p:cNvCxnSpPr/>
          <p:nvPr/>
        </p:nvCxnSpPr>
        <p:spPr>
          <a:xfrm rot="10800000" flipV="1">
            <a:off x="6324600" y="4191000"/>
            <a:ext cx="16764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0"/>
            <a:ext cx="5486400" cy="609600"/>
          </a:xfrm>
        </p:spPr>
        <p:txBody>
          <a:bodyPr>
            <a:normAutofit/>
          </a:bodyPr>
          <a:lstStyle/>
          <a:p>
            <a:pPr algn="ctr"/>
            <a:r>
              <a:rPr lang="en-US" sz="2800" dirty="0" smtClean="0"/>
              <a:t>Go to www.in.gov/dlgf</a:t>
            </a:r>
            <a:endParaRPr lang="en-US" sz="2800" dirty="0"/>
          </a:p>
        </p:txBody>
      </p:sp>
      <p:pic>
        <p:nvPicPr>
          <p:cNvPr id="4" name="Picture 29"/>
          <p:cNvPicPr>
            <a:picLocks noGrp="1" noChangeAspect="1" noChangeArrowheads="1"/>
          </p:cNvPicPr>
          <p:nvPr>
            <p:ph type="pic" idx="1"/>
          </p:nvPr>
        </p:nvPicPr>
        <p:blipFill>
          <a:blip r:embed="rId3" cstate="print"/>
          <a:srcRect l="3399" r="3399"/>
          <a:stretch>
            <a:fillRect/>
          </a:stretch>
        </p:blipFill>
        <p:spPr bwMode="auto">
          <a:xfrm>
            <a:off x="838200" y="571500"/>
            <a:ext cx="74676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need to delete a department:</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Click the red “x” to the right of the department to be deleted.</a:t>
            </a:r>
            <a:endParaRPr lang="en-US" dirty="0"/>
          </a:p>
        </p:txBody>
      </p:sp>
      <p:sp>
        <p:nvSpPr>
          <p:cNvPr id="5" name="Text Placeholder 4"/>
          <p:cNvSpPr>
            <a:spLocks noGrp="1"/>
          </p:cNvSpPr>
          <p:nvPr>
            <p:ph type="body" sz="quarter" idx="3"/>
          </p:nvPr>
        </p:nvSpPr>
        <p:spPr>
          <a:xfrm>
            <a:off x="4645025" y="1535112"/>
            <a:ext cx="4041775" cy="1970088"/>
          </a:xfrm>
        </p:spPr>
        <p:txBody>
          <a:bodyPr>
            <a:normAutofit fontScale="92500" lnSpcReduction="20000"/>
          </a:bodyPr>
          <a:lstStyle/>
          <a:p>
            <a:r>
              <a:rPr lang="en-US" dirty="0" smtClean="0"/>
              <a:t>The program will ask you to confirm that you want to delete the department.  If you are sure, click  “OK’.  If you did not want to delete the department and clicked the “x” in error click “cancel”.</a:t>
            </a:r>
            <a:endParaRPr lang="en-US" dirty="0"/>
          </a:p>
        </p:txBody>
      </p:sp>
      <p:pic>
        <p:nvPicPr>
          <p:cNvPr id="8195" name="Picture 3"/>
          <p:cNvPicPr>
            <a:picLocks noGrp="1" noChangeAspect="1" noChangeArrowheads="1"/>
          </p:cNvPicPr>
          <p:nvPr>
            <p:ph sz="quarter" idx="4"/>
          </p:nvPr>
        </p:nvPicPr>
        <p:blipFill>
          <a:blip r:embed="rId2" cstate="print"/>
          <a:srcRect/>
          <a:stretch>
            <a:fillRect/>
          </a:stretch>
        </p:blipFill>
        <p:spPr bwMode="auto">
          <a:xfrm>
            <a:off x="5334000" y="3962400"/>
            <a:ext cx="2667000" cy="1590675"/>
          </a:xfrm>
          <a:prstGeom prst="rect">
            <a:avLst/>
          </a:prstGeom>
          <a:noFill/>
          <a:ln w="9525">
            <a:noFill/>
            <a:miter lim="800000"/>
            <a:headEnd/>
            <a:tailEnd/>
          </a:ln>
        </p:spPr>
      </p:pic>
      <p:cxnSp>
        <p:nvCxnSpPr>
          <p:cNvPr id="10" name="Straight Arrow Connector 9"/>
          <p:cNvCxnSpPr/>
          <p:nvPr/>
        </p:nvCxnSpPr>
        <p:spPr>
          <a:xfrm rot="10800000" flipV="1">
            <a:off x="3048000" y="4267200"/>
            <a:ext cx="685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rot="5400000" flipH="1" flipV="1">
            <a:off x="6819900" y="5219700"/>
            <a:ext cx="4572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1" name="Content Placeholder 10" descr="1.png"/>
          <p:cNvPicPr>
            <a:picLocks noGrp="1" noChangeAspect="1"/>
          </p:cNvPicPr>
          <p:nvPr>
            <p:ph sz="half" idx="2"/>
          </p:nvPr>
        </p:nvPicPr>
        <p:blipFill>
          <a:blip r:embed="rId3" cstate="print"/>
          <a:stretch>
            <a:fillRect/>
          </a:stretch>
        </p:blipFill>
        <p:spPr>
          <a:xfrm>
            <a:off x="457200" y="2971801"/>
            <a:ext cx="4040188" cy="2514599"/>
          </a:xfrm>
        </p:spPr>
      </p:pic>
      <p:cxnSp>
        <p:nvCxnSpPr>
          <p:cNvPr id="13" name="Straight Arrow Connector 12"/>
          <p:cNvCxnSpPr/>
          <p:nvPr/>
        </p:nvCxnSpPr>
        <p:spPr>
          <a:xfrm rot="10800000">
            <a:off x="3886200" y="4876800"/>
            <a:ext cx="4572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6437312" cy="804862"/>
          </a:xfrm>
        </p:spPr>
        <p:txBody>
          <a:bodyPr>
            <a:noAutofit/>
          </a:bodyPr>
          <a:lstStyle/>
          <a:p>
            <a:r>
              <a:rPr lang="en-US" sz="2400" dirty="0" smtClean="0"/>
              <a:t>When done creating your Department List, click on the </a:t>
            </a:r>
            <a:r>
              <a:rPr lang="en-US" sz="2400" u="sng" dirty="0" smtClean="0"/>
              <a:t>Manage Funds/Department Lists </a:t>
            </a:r>
            <a:r>
              <a:rPr lang="en-US" sz="2400" dirty="0" smtClean="0"/>
              <a:t>link .</a:t>
            </a:r>
            <a:endParaRPr lang="en-US" sz="2400" dirty="0"/>
          </a:p>
        </p:txBody>
      </p:sp>
      <p:pic>
        <p:nvPicPr>
          <p:cNvPr id="14" name="Picture Placeholder 13" descr="1.png"/>
          <p:cNvPicPr preferRelativeResize="0">
            <a:picLocks noGrp="1" noChangeAspect="1"/>
          </p:cNvPicPr>
          <p:nvPr>
            <p:ph type="pic" idx="1"/>
          </p:nvPr>
        </p:nvPicPr>
        <p:blipFill>
          <a:blip r:embed="rId2" cstate="print"/>
          <a:stretch>
            <a:fillRect/>
          </a:stretch>
        </p:blipFill>
        <p:spPr>
          <a:xfrm>
            <a:off x="1219200" y="685800"/>
            <a:ext cx="6934200" cy="4191000"/>
          </a:xfrm>
        </p:spPr>
      </p:pic>
      <p:cxnSp>
        <p:nvCxnSpPr>
          <p:cNvPr id="16" name="Straight Arrow Connector 15"/>
          <p:cNvCxnSpPr/>
          <p:nvPr/>
        </p:nvCxnSpPr>
        <p:spPr>
          <a:xfrm flipV="1">
            <a:off x="914400" y="1143000"/>
            <a:ext cx="13716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Customize your Funds Next.  Click on  the Customize Funds icon.</a:t>
            </a:r>
            <a:endParaRPr lang="en-US" dirty="0"/>
          </a:p>
        </p:txBody>
      </p:sp>
      <p:pic>
        <p:nvPicPr>
          <p:cNvPr id="7" name="Content Placeholder 6" descr="1.png"/>
          <p:cNvPicPr>
            <a:picLocks noGrp="1" noChangeAspect="1"/>
          </p:cNvPicPr>
          <p:nvPr>
            <p:ph idx="1"/>
          </p:nvPr>
        </p:nvPicPr>
        <p:blipFill>
          <a:blip r:embed="rId2" cstate="print"/>
          <a:stretch>
            <a:fillRect/>
          </a:stretch>
        </p:blipFill>
        <p:spPr>
          <a:xfrm>
            <a:off x="1295400" y="1981200"/>
            <a:ext cx="6553200" cy="3757778"/>
          </a:xfrm>
        </p:spPr>
      </p:pic>
      <p:cxnSp>
        <p:nvCxnSpPr>
          <p:cNvPr id="10" name="Straight Arrow Connector 9"/>
          <p:cNvCxnSpPr/>
          <p:nvPr/>
        </p:nvCxnSpPr>
        <p:spPr>
          <a:xfrm>
            <a:off x="457200" y="3581400"/>
            <a:ext cx="10668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sz="2800" dirty="0" smtClean="0"/>
              <a:t>When you click on the Customize Funds Link, it will bring up a funds list</a:t>
            </a:r>
            <a:endParaRPr lang="en-US" sz="2800" dirty="0"/>
          </a:p>
        </p:txBody>
      </p:sp>
      <p:sp>
        <p:nvSpPr>
          <p:cNvPr id="3" name="Text Placeholder 2"/>
          <p:cNvSpPr>
            <a:spLocks noGrp="1"/>
          </p:cNvSpPr>
          <p:nvPr>
            <p:ph type="body" idx="1"/>
          </p:nvPr>
        </p:nvSpPr>
        <p:spPr>
          <a:xfrm>
            <a:off x="457200" y="1600200"/>
            <a:ext cx="7924800" cy="1066800"/>
          </a:xfrm>
        </p:spPr>
        <p:txBody>
          <a:bodyPr>
            <a:noAutofit/>
          </a:bodyPr>
          <a:lstStyle/>
          <a:p>
            <a:r>
              <a:rPr lang="en-US" dirty="0" smtClean="0"/>
              <a:t>Any funds that had a tax rate in 2011 will already show on the screen.  If an additional fund is needed, click the “add a fund” link below the list</a:t>
            </a:r>
            <a:endParaRPr lang="en-US" dirty="0"/>
          </a:p>
        </p:txBody>
      </p:sp>
      <p:pic>
        <p:nvPicPr>
          <p:cNvPr id="15" name="Content Placeholder 14" descr="2.png"/>
          <p:cNvPicPr>
            <a:picLocks noGrp="1" noChangeAspect="1"/>
          </p:cNvPicPr>
          <p:nvPr>
            <p:ph sz="half" idx="2"/>
          </p:nvPr>
        </p:nvPicPr>
        <p:blipFill>
          <a:blip r:embed="rId2" cstate="print"/>
          <a:stretch>
            <a:fillRect/>
          </a:stretch>
        </p:blipFill>
        <p:spPr>
          <a:xfrm>
            <a:off x="1524000" y="2819400"/>
            <a:ext cx="5867400" cy="3352800"/>
          </a:xfrm>
        </p:spPr>
      </p:pic>
      <p:cxnSp>
        <p:nvCxnSpPr>
          <p:cNvPr id="18" name="Straight Arrow Connector 17"/>
          <p:cNvCxnSpPr/>
          <p:nvPr/>
        </p:nvCxnSpPr>
        <p:spPr>
          <a:xfrm>
            <a:off x="685800" y="5638800"/>
            <a:ext cx="10668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sz="2800" dirty="0" smtClean="0"/>
              <a:t>Adding a new Fund:</a:t>
            </a:r>
            <a:endParaRPr lang="en-US" sz="2800" dirty="0"/>
          </a:p>
        </p:txBody>
      </p:sp>
      <p:sp>
        <p:nvSpPr>
          <p:cNvPr id="5" name="Text Placeholder 4"/>
          <p:cNvSpPr>
            <a:spLocks noGrp="1"/>
          </p:cNvSpPr>
          <p:nvPr>
            <p:ph type="body" sz="quarter" idx="3"/>
          </p:nvPr>
        </p:nvSpPr>
        <p:spPr>
          <a:xfrm>
            <a:off x="1371600" y="1447800"/>
            <a:ext cx="6324600" cy="533400"/>
          </a:xfrm>
        </p:spPr>
        <p:txBody>
          <a:bodyPr>
            <a:normAutofit/>
          </a:bodyPr>
          <a:lstStyle/>
          <a:p>
            <a:r>
              <a:rPr lang="en-US" dirty="0" smtClean="0"/>
              <a:t>The fund can be added from the drop-down list.</a:t>
            </a:r>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1295400" y="2209800"/>
            <a:ext cx="6400800" cy="2438400"/>
          </a:xfrm>
          <a:prstGeom prst="rect">
            <a:avLst/>
          </a:prstGeom>
          <a:noFill/>
          <a:ln w="9525">
            <a:noFill/>
            <a:miter lim="800000"/>
            <a:headEnd/>
            <a:tailEnd/>
          </a:ln>
        </p:spPr>
      </p:pic>
      <p:cxnSp>
        <p:nvCxnSpPr>
          <p:cNvPr id="28" name="Straight Arrow Connector 27"/>
          <p:cNvCxnSpPr/>
          <p:nvPr/>
        </p:nvCxnSpPr>
        <p:spPr>
          <a:xfrm rot="10800000" flipV="1">
            <a:off x="7315200" y="3124200"/>
            <a:ext cx="12192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447800" y="5105401"/>
            <a:ext cx="6019800" cy="830997"/>
          </a:xfrm>
          <a:prstGeom prst="rect">
            <a:avLst/>
          </a:prstGeom>
          <a:noFill/>
        </p:spPr>
        <p:txBody>
          <a:bodyPr wrap="square" rtlCol="0">
            <a:spAutoFit/>
          </a:bodyPr>
          <a:lstStyle/>
          <a:p>
            <a:r>
              <a:rPr lang="en-US" sz="2400" dirty="0" smtClean="0"/>
              <a:t>After choosing the desired fund, click on add new fund button to finish selecting the fund</a:t>
            </a:r>
            <a:r>
              <a:rPr lang="en-US" sz="2000" dirty="0" smtClean="0"/>
              <a:t>.</a:t>
            </a:r>
            <a:endParaRPr lang="en-US" sz="2000" dirty="0"/>
          </a:p>
        </p:txBody>
      </p:sp>
      <p:cxnSp>
        <p:nvCxnSpPr>
          <p:cNvPr id="16" name="Straight Arrow Connector 15"/>
          <p:cNvCxnSpPr/>
          <p:nvPr/>
        </p:nvCxnSpPr>
        <p:spPr>
          <a:xfrm rot="10800000" flipV="1">
            <a:off x="5867400" y="4191000"/>
            <a:ext cx="22098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609600"/>
            <a:ext cx="5486400" cy="762000"/>
          </a:xfrm>
        </p:spPr>
        <p:txBody>
          <a:bodyPr>
            <a:normAutofit/>
          </a:bodyPr>
          <a:lstStyle/>
          <a:p>
            <a:pPr algn="ctr"/>
            <a:r>
              <a:rPr lang="en-US" sz="3600" dirty="0" smtClean="0"/>
              <a:t>Option #2</a:t>
            </a:r>
            <a:endParaRPr lang="en-US" sz="3600" dirty="0"/>
          </a:p>
        </p:txBody>
      </p:sp>
      <p:pic>
        <p:nvPicPr>
          <p:cNvPr id="5" name="Picture Placeholder 4" descr="3.png"/>
          <p:cNvPicPr>
            <a:picLocks noGrp="1" noChangeAspect="1"/>
          </p:cNvPicPr>
          <p:nvPr>
            <p:ph type="pic" idx="1"/>
          </p:nvPr>
        </p:nvPicPr>
        <p:blipFill>
          <a:blip r:embed="rId2" cstate="print"/>
          <a:srcRect l="15740" r="15740"/>
          <a:stretch>
            <a:fillRect/>
          </a:stretch>
        </p:blipFill>
        <p:spPr>
          <a:xfrm>
            <a:off x="1752600" y="2438400"/>
            <a:ext cx="5943600" cy="3886200"/>
          </a:xfrm>
        </p:spPr>
      </p:pic>
      <p:sp>
        <p:nvSpPr>
          <p:cNvPr id="4" name="Text Placeholder 3"/>
          <p:cNvSpPr>
            <a:spLocks noGrp="1"/>
          </p:cNvSpPr>
          <p:nvPr>
            <p:ph type="body" sz="half" idx="2"/>
          </p:nvPr>
        </p:nvSpPr>
        <p:spPr>
          <a:xfrm>
            <a:off x="1828800" y="1371600"/>
            <a:ext cx="5486400" cy="990600"/>
          </a:xfrm>
        </p:spPr>
        <p:txBody>
          <a:bodyPr>
            <a:noAutofit/>
          </a:bodyPr>
          <a:lstStyle/>
          <a:p>
            <a:r>
              <a:rPr lang="en-US" sz="2000" dirty="0" smtClean="0"/>
              <a:t>Enter the Fund Description, from the drop-down box select a Fund Code then click Add New HR Fund.</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sz="4000" dirty="0" smtClean="0"/>
              <a:t>Deleting a Fund</a:t>
            </a:r>
            <a:endParaRPr lang="en-US" sz="4000" dirty="0"/>
          </a:p>
        </p:txBody>
      </p:sp>
      <p:sp>
        <p:nvSpPr>
          <p:cNvPr id="3" name="Text Placeholder 2"/>
          <p:cNvSpPr>
            <a:spLocks noGrp="1"/>
          </p:cNvSpPr>
          <p:nvPr>
            <p:ph type="body" idx="1"/>
          </p:nvPr>
        </p:nvSpPr>
        <p:spPr>
          <a:xfrm>
            <a:off x="457200" y="1295400"/>
            <a:ext cx="4040188" cy="1752600"/>
          </a:xfrm>
        </p:spPr>
        <p:txBody>
          <a:bodyPr>
            <a:noAutofit/>
          </a:bodyPr>
          <a:lstStyle/>
          <a:p>
            <a:r>
              <a:rPr lang="en-US" sz="2200" dirty="0" smtClean="0"/>
              <a:t>If a fund needs to be removed, click the  red X in the “Remove Fund” column beside the fund to be removed.</a:t>
            </a:r>
            <a:endParaRPr lang="en-US" sz="2200" dirty="0"/>
          </a:p>
        </p:txBody>
      </p:sp>
      <p:sp>
        <p:nvSpPr>
          <p:cNvPr id="5" name="Text Placeholder 4"/>
          <p:cNvSpPr>
            <a:spLocks noGrp="1"/>
          </p:cNvSpPr>
          <p:nvPr>
            <p:ph type="body" sz="quarter" idx="3"/>
          </p:nvPr>
        </p:nvSpPr>
        <p:spPr>
          <a:xfrm>
            <a:off x="4645025" y="1676400"/>
            <a:ext cx="4041775" cy="1905000"/>
          </a:xfrm>
        </p:spPr>
        <p:txBody>
          <a:bodyPr>
            <a:normAutofit fontScale="92500" lnSpcReduction="10000"/>
          </a:bodyPr>
          <a:lstStyle/>
          <a:p>
            <a:r>
              <a:rPr lang="en-US" dirty="0" smtClean="0"/>
              <a:t>You will need to confirm that you want to delete the fund. If you are sure, click  “OK’.  If you did not want to delete the department and clicked the “x” in error click “cancel”.</a:t>
            </a:r>
          </a:p>
        </p:txBody>
      </p:sp>
      <p:cxnSp>
        <p:nvCxnSpPr>
          <p:cNvPr id="28" name="Straight Arrow Connector 27"/>
          <p:cNvCxnSpPr/>
          <p:nvPr/>
        </p:nvCxnSpPr>
        <p:spPr>
          <a:xfrm>
            <a:off x="7162800" y="3581400"/>
            <a:ext cx="7620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rot="10800000" flipV="1">
            <a:off x="2438400" y="4572000"/>
            <a:ext cx="685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rot="10800000">
            <a:off x="1371600" y="5486400"/>
            <a:ext cx="5334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flipV="1">
            <a:off x="6019800" y="5257800"/>
            <a:ext cx="6096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rot="10800000">
            <a:off x="1371600" y="5486400"/>
            <a:ext cx="8382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5" name="Content Placeholder 14" descr="10.png"/>
          <p:cNvPicPr>
            <a:picLocks noGrp="1" noChangeAspect="1"/>
          </p:cNvPicPr>
          <p:nvPr>
            <p:ph sz="half" idx="2"/>
          </p:nvPr>
        </p:nvPicPr>
        <p:blipFill>
          <a:blip r:embed="rId2" cstate="print"/>
          <a:stretch>
            <a:fillRect/>
          </a:stretch>
        </p:blipFill>
        <p:spPr>
          <a:xfrm>
            <a:off x="381000" y="3124200"/>
            <a:ext cx="4040188" cy="2751498"/>
          </a:xfrm>
        </p:spPr>
      </p:pic>
      <p:pic>
        <p:nvPicPr>
          <p:cNvPr id="17" name="Content Placeholder 16" descr="11a.png"/>
          <p:cNvPicPr>
            <a:picLocks noGrp="1" noChangeAspect="1"/>
          </p:cNvPicPr>
          <p:nvPr>
            <p:ph sz="quarter" idx="4"/>
          </p:nvPr>
        </p:nvPicPr>
        <p:blipFill>
          <a:blip r:embed="rId3" cstate="print"/>
          <a:stretch>
            <a:fillRect/>
          </a:stretch>
        </p:blipFill>
        <p:spPr>
          <a:xfrm>
            <a:off x="4953000" y="3657600"/>
            <a:ext cx="3574265" cy="241143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customize your Depts. by Funds</a:t>
            </a:r>
            <a:endParaRPr lang="en-US" dirty="0"/>
          </a:p>
        </p:txBody>
      </p:sp>
      <p:pic>
        <p:nvPicPr>
          <p:cNvPr id="4" name="Content Placeholder 3" descr="1.png"/>
          <p:cNvPicPr>
            <a:picLocks noGrp="1" noChangeAspect="1"/>
          </p:cNvPicPr>
          <p:nvPr>
            <p:ph idx="1"/>
          </p:nvPr>
        </p:nvPicPr>
        <p:blipFill>
          <a:blip r:embed="rId2" cstate="print"/>
          <a:stretch>
            <a:fillRect/>
          </a:stretch>
        </p:blipFill>
        <p:spPr>
          <a:xfrm>
            <a:off x="1600200" y="2057400"/>
            <a:ext cx="6019800" cy="3581400"/>
          </a:xfrm>
        </p:spPr>
      </p:pic>
      <p:cxnSp>
        <p:nvCxnSpPr>
          <p:cNvPr id="6" name="Straight Arrow Connector 5"/>
          <p:cNvCxnSpPr/>
          <p:nvPr/>
        </p:nvCxnSpPr>
        <p:spPr>
          <a:xfrm>
            <a:off x="762000" y="4724400"/>
            <a:ext cx="9144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on Edit Departments to select which Departments go with each Fund</a:t>
            </a:r>
            <a:endParaRPr lang="en-US" dirty="0"/>
          </a:p>
        </p:txBody>
      </p:sp>
      <p:cxnSp>
        <p:nvCxnSpPr>
          <p:cNvPr id="6" name="Straight Arrow Connector 5"/>
          <p:cNvCxnSpPr/>
          <p:nvPr/>
        </p:nvCxnSpPr>
        <p:spPr>
          <a:xfrm>
            <a:off x="2514600" y="2209800"/>
            <a:ext cx="15240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2" name="Content Placeholder 11" descr="5a.png"/>
          <p:cNvPicPr>
            <a:picLocks noGrp="1" noChangeAspect="1"/>
          </p:cNvPicPr>
          <p:nvPr>
            <p:ph idx="1"/>
          </p:nvPr>
        </p:nvPicPr>
        <p:blipFill>
          <a:blip r:embed="rId2" cstate="print"/>
          <a:stretch>
            <a:fillRect/>
          </a:stretch>
        </p:blipFill>
        <p:spPr>
          <a:xfrm>
            <a:off x="998871" y="1600200"/>
            <a:ext cx="7146257" cy="4525963"/>
          </a:xfrm>
        </p:spPr>
      </p:pic>
      <p:cxnSp>
        <p:nvCxnSpPr>
          <p:cNvPr id="14" name="Straight Arrow Connector 13"/>
          <p:cNvCxnSpPr/>
          <p:nvPr/>
        </p:nvCxnSpPr>
        <p:spPr>
          <a:xfrm>
            <a:off x="2667000" y="2895600"/>
            <a:ext cx="1066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sz="3200" dirty="0" smtClean="0"/>
              <a:t>Remove the checkmark from the Departments you do not want attached to the fund, the click Update Record.</a:t>
            </a:r>
            <a:endParaRPr lang="en-US" sz="3200" dirty="0"/>
          </a:p>
        </p:txBody>
      </p:sp>
      <p:pic>
        <p:nvPicPr>
          <p:cNvPr id="4" name="Content Placeholder 3" descr="6.png"/>
          <p:cNvPicPr>
            <a:picLocks noGrp="1" noChangeAspect="1"/>
          </p:cNvPicPr>
          <p:nvPr>
            <p:ph idx="1"/>
          </p:nvPr>
        </p:nvPicPr>
        <p:blipFill>
          <a:blip r:embed="rId2" cstate="print"/>
          <a:stretch>
            <a:fillRect/>
          </a:stretch>
        </p:blipFill>
        <p:spPr>
          <a:xfrm>
            <a:off x="457200" y="2514600"/>
            <a:ext cx="8229600" cy="3505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57200" y="6172200"/>
            <a:ext cx="8001000" cy="609600"/>
          </a:xfrm>
        </p:spPr>
        <p:txBody>
          <a:bodyPr>
            <a:noAutofit/>
          </a:bodyPr>
          <a:lstStyle/>
          <a:p>
            <a:pPr algn="ctr"/>
            <a:r>
              <a:rPr lang="en-US" sz="2400" dirty="0" smtClean="0"/>
              <a:t>along the left side, in the third section, click on </a:t>
            </a:r>
            <a:r>
              <a:rPr lang="en-US" sz="2400" b="1" dirty="0" smtClean="0"/>
              <a:t>The</a:t>
            </a:r>
            <a:r>
              <a:rPr lang="en-US" sz="2400" dirty="0" smtClean="0"/>
              <a:t> </a:t>
            </a:r>
            <a:r>
              <a:rPr lang="en-US" sz="2400" b="1" dirty="0" smtClean="0"/>
              <a:t>Gateway</a:t>
            </a:r>
            <a:r>
              <a:rPr lang="en-US" sz="2400" dirty="0" smtClean="0"/>
              <a:t>.</a:t>
            </a:r>
            <a:endParaRPr lang="en-US" sz="2400" dirty="0"/>
          </a:p>
        </p:txBody>
      </p:sp>
      <p:pic>
        <p:nvPicPr>
          <p:cNvPr id="11" name="Picture Placeholder 10" descr="1.png"/>
          <p:cNvPicPr>
            <a:picLocks noGrp="1" noChangeAspect="1"/>
          </p:cNvPicPr>
          <p:nvPr>
            <p:ph type="pic" idx="1"/>
          </p:nvPr>
        </p:nvPicPr>
        <p:blipFill>
          <a:blip r:embed="rId3" cstate="print"/>
          <a:srcRect t="6697" b="6697"/>
          <a:stretch>
            <a:fillRect/>
          </a:stretch>
        </p:blipFill>
        <p:spPr>
          <a:xfrm>
            <a:off x="381000" y="612774"/>
            <a:ext cx="6897688" cy="5102225"/>
          </a:xfrm>
        </p:spPr>
      </p:pic>
      <p:cxnSp>
        <p:nvCxnSpPr>
          <p:cNvPr id="17" name="Straight Arrow Connector 16"/>
          <p:cNvCxnSpPr/>
          <p:nvPr/>
        </p:nvCxnSpPr>
        <p:spPr>
          <a:xfrm>
            <a:off x="990600" y="2667000"/>
            <a:ext cx="9906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Only the Departments selected will show with each respective Fund</a:t>
            </a:r>
            <a:endParaRPr lang="en-US" dirty="0"/>
          </a:p>
        </p:txBody>
      </p:sp>
      <p:pic>
        <p:nvPicPr>
          <p:cNvPr id="6" name="Content Placeholder 5" descr="11c.png"/>
          <p:cNvPicPr>
            <a:picLocks noGrp="1" noChangeAspect="1"/>
          </p:cNvPicPr>
          <p:nvPr>
            <p:ph idx="1"/>
          </p:nvPr>
        </p:nvPicPr>
        <p:blipFill>
          <a:blip r:embed="rId2" cstate="print"/>
          <a:stretch>
            <a:fillRect/>
          </a:stretch>
        </p:blipFill>
        <p:spPr>
          <a:xfrm>
            <a:off x="762000" y="1905000"/>
            <a:ext cx="7611443" cy="3992563"/>
          </a:xfrm>
        </p:spPr>
      </p:pic>
      <p:cxnSp>
        <p:nvCxnSpPr>
          <p:cNvPr id="8" name="Straight Arrow Connector 7"/>
          <p:cNvCxnSpPr/>
          <p:nvPr/>
        </p:nvCxnSpPr>
        <p:spPr>
          <a:xfrm rot="5400000">
            <a:off x="7658100" y="27813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Completed, return to Unit Main Menu</a:t>
            </a:r>
            <a:endParaRPr lang="en-US" dirty="0"/>
          </a:p>
        </p:txBody>
      </p:sp>
      <p:pic>
        <p:nvPicPr>
          <p:cNvPr id="6" name="Content Placeholder 5" descr="5.png"/>
          <p:cNvPicPr>
            <a:picLocks noGrp="1" noChangeAspect="1"/>
          </p:cNvPicPr>
          <p:nvPr>
            <p:ph idx="1"/>
          </p:nvPr>
        </p:nvPicPr>
        <p:blipFill>
          <a:blip r:embed="rId2" cstate="print"/>
          <a:stretch>
            <a:fillRect/>
          </a:stretch>
        </p:blipFill>
        <p:spPr>
          <a:xfrm>
            <a:off x="838200" y="1600200"/>
            <a:ext cx="7146257" cy="4525963"/>
          </a:xfrm>
        </p:spPr>
      </p:pic>
      <p:cxnSp>
        <p:nvCxnSpPr>
          <p:cNvPr id="8" name="Straight Arrow Connector 7"/>
          <p:cNvCxnSpPr/>
          <p:nvPr/>
        </p:nvCxnSpPr>
        <p:spPr>
          <a:xfrm>
            <a:off x="685800" y="1981200"/>
            <a:ext cx="9906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
            <a:ext cx="5486400" cy="609600"/>
          </a:xfrm>
        </p:spPr>
        <p:txBody>
          <a:bodyPr>
            <a:noAutofit/>
          </a:bodyPr>
          <a:lstStyle/>
          <a:p>
            <a:pPr algn="ctr"/>
            <a:r>
              <a:rPr lang="en-US" sz="3600" dirty="0" smtClean="0"/>
              <a:t>ENTER/EDIT BUDGETS</a:t>
            </a:r>
            <a:endParaRPr lang="en-US" sz="3600" dirty="0"/>
          </a:p>
        </p:txBody>
      </p:sp>
      <p:sp>
        <p:nvSpPr>
          <p:cNvPr id="4" name="Text Placeholder 3"/>
          <p:cNvSpPr>
            <a:spLocks noGrp="1"/>
          </p:cNvSpPr>
          <p:nvPr>
            <p:ph type="body" sz="half" idx="2"/>
          </p:nvPr>
        </p:nvSpPr>
        <p:spPr>
          <a:xfrm>
            <a:off x="1219200" y="1295400"/>
            <a:ext cx="6553200" cy="609600"/>
          </a:xfrm>
        </p:spPr>
        <p:txBody>
          <a:bodyPr>
            <a:noAutofit/>
          </a:bodyPr>
          <a:lstStyle/>
          <a:p>
            <a:r>
              <a:rPr lang="en-US" sz="2000" dirty="0" smtClean="0"/>
              <a:t>Once you have customized your Departments and Funds,  you are now ready to access your budget forms.</a:t>
            </a:r>
            <a:endParaRPr lang="en-US" sz="2000" dirty="0"/>
          </a:p>
        </p:txBody>
      </p:sp>
      <p:pic>
        <p:nvPicPr>
          <p:cNvPr id="6" name="Picture Placeholder 5" descr="8.png"/>
          <p:cNvPicPr>
            <a:picLocks noGrp="1" noChangeAspect="1"/>
          </p:cNvPicPr>
          <p:nvPr>
            <p:ph type="pic" idx="1"/>
          </p:nvPr>
        </p:nvPicPr>
        <p:blipFill>
          <a:blip r:embed="rId2" cstate="print"/>
          <a:srcRect t="9905" b="9905"/>
          <a:stretch>
            <a:fillRect/>
          </a:stretch>
        </p:blipFill>
        <p:spPr>
          <a:xfrm>
            <a:off x="1676400" y="2209800"/>
            <a:ext cx="5486400" cy="4114800"/>
          </a:xfrm>
        </p:spPr>
      </p:pic>
      <p:cxnSp>
        <p:nvCxnSpPr>
          <p:cNvPr id="9" name="Straight Arrow Connector 8"/>
          <p:cNvCxnSpPr/>
          <p:nvPr/>
        </p:nvCxnSpPr>
        <p:spPr>
          <a:xfrm>
            <a:off x="609600" y="4800600"/>
            <a:ext cx="1219200" cy="685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This will bring up a list of forms that need to be completed.  </a:t>
            </a:r>
            <a:endParaRPr lang="en-US" sz="2400" dirty="0"/>
          </a:p>
        </p:txBody>
      </p:sp>
      <p:sp>
        <p:nvSpPr>
          <p:cNvPr id="3" name="Text Placeholder 2"/>
          <p:cNvSpPr>
            <a:spLocks noGrp="1"/>
          </p:cNvSpPr>
          <p:nvPr>
            <p:ph type="body" idx="1"/>
          </p:nvPr>
        </p:nvSpPr>
        <p:spPr>
          <a:xfrm>
            <a:off x="381000" y="1219200"/>
            <a:ext cx="8153400" cy="762000"/>
          </a:xfrm>
        </p:spPr>
        <p:txBody>
          <a:bodyPr>
            <a:normAutofit fontScale="92500"/>
          </a:bodyPr>
          <a:lstStyle/>
          <a:p>
            <a:r>
              <a:rPr lang="en-US" dirty="0" smtClean="0"/>
              <a:t>Clicking on the form title will drop down a options for that form.  The message on the right will tell you the status of the form.</a:t>
            </a:r>
            <a:endParaRPr lang="en-US" dirty="0"/>
          </a:p>
        </p:txBody>
      </p:sp>
      <p:pic>
        <p:nvPicPr>
          <p:cNvPr id="9" name="Content Placeholder 8" descr="9.png"/>
          <p:cNvPicPr>
            <a:picLocks noGrp="1" noChangeAspect="1"/>
          </p:cNvPicPr>
          <p:nvPr>
            <p:ph sz="half" idx="2"/>
          </p:nvPr>
        </p:nvPicPr>
        <p:blipFill>
          <a:blip r:embed="rId2" cstate="print"/>
          <a:stretch>
            <a:fillRect/>
          </a:stretch>
        </p:blipFill>
        <p:spPr>
          <a:xfrm>
            <a:off x="1524000" y="2895600"/>
            <a:ext cx="5791200" cy="2563446"/>
          </a:xfrm>
        </p:spPr>
      </p:pic>
      <p:cxnSp>
        <p:nvCxnSpPr>
          <p:cNvPr id="11" name="Straight Arrow Connector 10"/>
          <p:cNvCxnSpPr/>
          <p:nvPr/>
        </p:nvCxnSpPr>
        <p:spPr>
          <a:xfrm>
            <a:off x="2362200" y="4038600"/>
            <a:ext cx="6096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rot="10800000" flipV="1">
            <a:off x="6172200" y="40386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914401" y="457201"/>
            <a:ext cx="7772400" cy="914400"/>
          </a:xfrm>
        </p:spPr>
        <p:txBody>
          <a:bodyPr>
            <a:normAutofit/>
          </a:bodyPr>
          <a:lstStyle/>
          <a:p>
            <a:r>
              <a:rPr lang="en-US" dirty="0" smtClean="0"/>
              <a:t>To begin entering data into the form, click on “Click to view depts. and edit forms” on the left under the header bar.</a:t>
            </a:r>
            <a:endParaRPr lang="en-US" dirty="0"/>
          </a:p>
        </p:txBody>
      </p:sp>
      <p:cxnSp>
        <p:nvCxnSpPr>
          <p:cNvPr id="13" name="Straight Arrow Connector 12"/>
          <p:cNvCxnSpPr/>
          <p:nvPr/>
        </p:nvCxnSpPr>
        <p:spPr>
          <a:xfrm>
            <a:off x="5105400" y="4800600"/>
            <a:ext cx="4572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7" name="Content Placeholder 6" descr="9.png"/>
          <p:cNvPicPr>
            <a:picLocks noGrp="1" noChangeAspect="1"/>
          </p:cNvPicPr>
          <p:nvPr>
            <p:ph sz="quarter" idx="4"/>
          </p:nvPr>
        </p:nvPicPr>
        <p:blipFill>
          <a:blip r:embed="rId2" cstate="print"/>
          <a:stretch>
            <a:fillRect/>
          </a:stretch>
        </p:blipFill>
        <p:spPr>
          <a:xfrm>
            <a:off x="1447801" y="2286000"/>
            <a:ext cx="6248399" cy="3276599"/>
          </a:xfrm>
        </p:spPr>
      </p:pic>
      <p:cxnSp>
        <p:nvCxnSpPr>
          <p:cNvPr id="9" name="Straight Arrow Connector 8"/>
          <p:cNvCxnSpPr/>
          <p:nvPr/>
        </p:nvCxnSpPr>
        <p:spPr>
          <a:xfrm>
            <a:off x="1676400" y="4114800"/>
            <a:ext cx="13716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You will  be taken to your Form 1 Fund list.  Click on the Fund you are work on.</a:t>
            </a:r>
            <a:endParaRPr lang="en-US" sz="2400" dirty="0"/>
          </a:p>
        </p:txBody>
      </p:sp>
      <p:pic>
        <p:nvPicPr>
          <p:cNvPr id="6" name="Content Placeholder 5" descr="1.png"/>
          <p:cNvPicPr>
            <a:picLocks noGrp="1" noChangeAspect="1"/>
          </p:cNvPicPr>
          <p:nvPr>
            <p:ph sz="half" idx="2"/>
          </p:nvPr>
        </p:nvPicPr>
        <p:blipFill>
          <a:blip r:embed="rId2" cstate="print"/>
          <a:stretch>
            <a:fillRect/>
          </a:stretch>
        </p:blipFill>
        <p:spPr>
          <a:xfrm>
            <a:off x="1676400" y="1828800"/>
            <a:ext cx="5943600" cy="3810000"/>
          </a:xfrm>
        </p:spPr>
      </p:pic>
      <p:cxnSp>
        <p:nvCxnSpPr>
          <p:cNvPr id="10" name="Straight Arrow Connector 9"/>
          <p:cNvCxnSpPr/>
          <p:nvPr/>
        </p:nvCxnSpPr>
        <p:spPr>
          <a:xfrm>
            <a:off x="1219200" y="3200400"/>
            <a:ext cx="1752600" cy="685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on the Department to complete Form 1</a:t>
            </a:r>
            <a:endParaRPr lang="en-US" dirty="0"/>
          </a:p>
        </p:txBody>
      </p:sp>
      <p:pic>
        <p:nvPicPr>
          <p:cNvPr id="4" name="Content Placeholder 3" descr="1a.png"/>
          <p:cNvPicPr>
            <a:picLocks noGrp="1" noChangeAspect="1"/>
          </p:cNvPicPr>
          <p:nvPr>
            <p:ph idx="1"/>
          </p:nvPr>
        </p:nvPicPr>
        <p:blipFill>
          <a:blip r:embed="rId2" cstate="print"/>
          <a:stretch>
            <a:fillRect/>
          </a:stretch>
        </p:blipFill>
        <p:spPr>
          <a:xfrm>
            <a:off x="1479887" y="1814478"/>
            <a:ext cx="6184225" cy="4097406"/>
          </a:xfrm>
        </p:spPr>
      </p:pic>
      <p:cxnSp>
        <p:nvCxnSpPr>
          <p:cNvPr id="6" name="Straight Arrow Connector 5"/>
          <p:cNvCxnSpPr/>
          <p:nvPr/>
        </p:nvCxnSpPr>
        <p:spPr>
          <a:xfrm>
            <a:off x="1371600" y="4114800"/>
            <a:ext cx="1828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7201" y="228600"/>
            <a:ext cx="8229600" cy="1295399"/>
          </a:xfrm>
        </p:spPr>
        <p:txBody>
          <a:bodyPr>
            <a:normAutofit/>
          </a:bodyPr>
          <a:lstStyle/>
          <a:p>
            <a:r>
              <a:rPr lang="en-US" dirty="0" smtClean="0"/>
              <a:t>Once the department is selected, you will be taken to Form 1 to begin entering data.  Do not enter cents or decimals.</a:t>
            </a:r>
            <a:endParaRPr lang="en-US" dirty="0"/>
          </a:p>
        </p:txBody>
      </p:sp>
      <p:cxnSp>
        <p:nvCxnSpPr>
          <p:cNvPr id="13" name="Straight Arrow Connector 12"/>
          <p:cNvCxnSpPr/>
          <p:nvPr/>
        </p:nvCxnSpPr>
        <p:spPr>
          <a:xfrm>
            <a:off x="5105400" y="4800600"/>
            <a:ext cx="4572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9" name="Content Placeholder 8" descr="Untitled.png"/>
          <p:cNvPicPr>
            <a:picLocks noGrp="1" noChangeAspect="1"/>
          </p:cNvPicPr>
          <p:nvPr>
            <p:ph sz="quarter" idx="4"/>
          </p:nvPr>
        </p:nvPicPr>
        <p:blipFill>
          <a:blip r:embed="rId2" cstate="print"/>
          <a:stretch>
            <a:fillRect/>
          </a:stretch>
        </p:blipFill>
        <p:spPr>
          <a:xfrm>
            <a:off x="914400" y="1828800"/>
            <a:ext cx="6781800" cy="39624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a:bodyPr>
          <a:lstStyle/>
          <a:p>
            <a:r>
              <a:rPr lang="en-US" sz="2400" dirty="0" smtClean="0"/>
              <a:t>Click the Save button to save the line item.  A new line will appear.  You do not need to put anything in the reference code.  </a:t>
            </a:r>
            <a:endParaRPr lang="en-US" sz="2400" dirty="0"/>
          </a:p>
        </p:txBody>
      </p:sp>
      <p:cxnSp>
        <p:nvCxnSpPr>
          <p:cNvPr id="7" name="Straight Arrow Connector 6"/>
          <p:cNvCxnSpPr/>
          <p:nvPr/>
        </p:nvCxnSpPr>
        <p:spPr>
          <a:xfrm rot="16200000" flipH="1">
            <a:off x="685800" y="2133600"/>
            <a:ext cx="990600" cy="990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6" name="Content Placeholder 5" descr="Untitled 1.png"/>
          <p:cNvPicPr>
            <a:picLocks noGrp="1" noChangeAspect="1"/>
          </p:cNvPicPr>
          <p:nvPr>
            <p:ph idx="1"/>
          </p:nvPr>
        </p:nvPicPr>
        <p:blipFill>
          <a:blip r:embed="rId2" cstate="print"/>
          <a:stretch>
            <a:fillRect/>
          </a:stretch>
        </p:blipFill>
        <p:spPr>
          <a:xfrm>
            <a:off x="533400" y="1828800"/>
            <a:ext cx="8229600" cy="4525963"/>
          </a:xfrm>
        </p:spPr>
      </p:pic>
      <p:cxnSp>
        <p:nvCxnSpPr>
          <p:cNvPr id="8" name="Straight Arrow Connector 7"/>
          <p:cNvCxnSpPr/>
          <p:nvPr/>
        </p:nvCxnSpPr>
        <p:spPr>
          <a:xfrm rot="5400000">
            <a:off x="2552700" y="4533900"/>
            <a:ext cx="6096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
            <a:ext cx="5486400" cy="685800"/>
          </a:xfrm>
        </p:spPr>
        <p:txBody>
          <a:bodyPr>
            <a:normAutofit/>
          </a:bodyPr>
          <a:lstStyle/>
          <a:p>
            <a:pPr algn="ctr"/>
            <a:r>
              <a:rPr lang="en-US" sz="3200" dirty="0" smtClean="0"/>
              <a:t>Editing the Form</a:t>
            </a:r>
            <a:endParaRPr lang="en-US" sz="3200" dirty="0"/>
          </a:p>
        </p:txBody>
      </p:sp>
      <p:sp>
        <p:nvSpPr>
          <p:cNvPr id="4" name="Text Placeholder 3"/>
          <p:cNvSpPr>
            <a:spLocks noGrp="1"/>
          </p:cNvSpPr>
          <p:nvPr>
            <p:ph type="body" sz="half" idx="2"/>
          </p:nvPr>
        </p:nvSpPr>
        <p:spPr>
          <a:xfrm>
            <a:off x="1066800" y="1295400"/>
            <a:ext cx="7010400" cy="914400"/>
          </a:xfrm>
        </p:spPr>
        <p:txBody>
          <a:bodyPr>
            <a:normAutofit/>
          </a:bodyPr>
          <a:lstStyle/>
          <a:p>
            <a:r>
              <a:rPr lang="en-US" sz="2400" dirty="0" smtClean="0"/>
              <a:t>To edit a line click the edit icon on the line to be changed.  The line will open up to allow changes.</a:t>
            </a:r>
            <a:endParaRPr lang="en-US" sz="2400" dirty="0"/>
          </a:p>
        </p:txBody>
      </p:sp>
      <p:pic>
        <p:nvPicPr>
          <p:cNvPr id="9" name="Picture Placeholder 8" descr="Untitled 1.png"/>
          <p:cNvPicPr>
            <a:picLocks noGrp="1" noChangeAspect="1"/>
          </p:cNvPicPr>
          <p:nvPr>
            <p:ph type="pic" idx="1"/>
          </p:nvPr>
        </p:nvPicPr>
        <p:blipFill>
          <a:blip r:embed="rId2" cstate="print"/>
          <a:stretch>
            <a:fillRect/>
          </a:stretch>
        </p:blipFill>
        <p:spPr>
          <a:xfrm>
            <a:off x="762000" y="2590800"/>
            <a:ext cx="7620000" cy="3657600"/>
          </a:xfrm>
        </p:spPr>
      </p:pic>
      <p:cxnSp>
        <p:nvCxnSpPr>
          <p:cNvPr id="13" name="Straight Arrow Connector 12"/>
          <p:cNvCxnSpPr/>
          <p:nvPr/>
        </p:nvCxnSpPr>
        <p:spPr>
          <a:xfrm rot="16200000" flipH="1">
            <a:off x="381000" y="3886200"/>
            <a:ext cx="6096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85800"/>
          </a:xfrm>
        </p:spPr>
        <p:txBody>
          <a:bodyPr>
            <a:normAutofit/>
          </a:bodyPr>
          <a:lstStyle/>
          <a:p>
            <a:pPr algn="ctr"/>
            <a:r>
              <a:rPr lang="en-US" sz="2800" dirty="0" smtClean="0"/>
              <a:t>On the bottom of the screen, click the</a:t>
            </a:r>
            <a:r>
              <a:rPr lang="en-US" sz="2800" dirty="0" smtClean="0">
                <a:solidFill>
                  <a:schemeClr val="accent5">
                    <a:lumMod val="75000"/>
                  </a:schemeClr>
                </a:solidFill>
              </a:rPr>
              <a:t> live </a:t>
            </a:r>
            <a:r>
              <a:rPr lang="en-US" sz="2800" dirty="0" smtClean="0"/>
              <a:t>link</a:t>
            </a:r>
            <a:endParaRPr lang="en-US" sz="2800" dirty="0">
              <a:solidFill>
                <a:schemeClr val="accent5">
                  <a:lumMod val="75000"/>
                </a:schemeClr>
              </a:solidFill>
            </a:endParaRPr>
          </a:p>
        </p:txBody>
      </p:sp>
      <p:pic>
        <p:nvPicPr>
          <p:cNvPr id="13" name="Picture Placeholder 12" descr="2.png"/>
          <p:cNvPicPr>
            <a:picLocks noGrp="1" noChangeAspect="1"/>
          </p:cNvPicPr>
          <p:nvPr>
            <p:ph type="pic" idx="1"/>
          </p:nvPr>
        </p:nvPicPr>
        <p:blipFill>
          <a:blip r:embed="rId3" cstate="print"/>
          <a:srcRect l="15634" r="15634"/>
          <a:stretch>
            <a:fillRect/>
          </a:stretch>
        </p:blipFill>
        <p:spPr>
          <a:xfrm>
            <a:off x="1143000" y="1371600"/>
            <a:ext cx="6858000" cy="5143500"/>
          </a:xfrm>
        </p:spPr>
      </p:pic>
      <p:cxnSp>
        <p:nvCxnSpPr>
          <p:cNvPr id="15" name="Straight Arrow Connector 14"/>
          <p:cNvCxnSpPr/>
          <p:nvPr/>
        </p:nvCxnSpPr>
        <p:spPr>
          <a:xfrm>
            <a:off x="914400" y="2971800"/>
            <a:ext cx="10668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
            <a:ext cx="5486400" cy="685800"/>
          </a:xfrm>
        </p:spPr>
        <p:txBody>
          <a:bodyPr>
            <a:normAutofit/>
          </a:bodyPr>
          <a:lstStyle/>
          <a:p>
            <a:pPr algn="ctr"/>
            <a:r>
              <a:rPr lang="en-US" sz="3200" dirty="0" smtClean="0"/>
              <a:t>Editing the Form</a:t>
            </a:r>
            <a:endParaRPr lang="en-US" sz="3200" dirty="0"/>
          </a:p>
        </p:txBody>
      </p:sp>
      <p:sp>
        <p:nvSpPr>
          <p:cNvPr id="4" name="Text Placeholder 3"/>
          <p:cNvSpPr>
            <a:spLocks noGrp="1"/>
          </p:cNvSpPr>
          <p:nvPr>
            <p:ph type="body" sz="half" idx="2"/>
          </p:nvPr>
        </p:nvSpPr>
        <p:spPr>
          <a:xfrm>
            <a:off x="1066800" y="1295400"/>
            <a:ext cx="7010400" cy="914400"/>
          </a:xfrm>
        </p:spPr>
        <p:txBody>
          <a:bodyPr>
            <a:normAutofit fontScale="92500" lnSpcReduction="20000"/>
          </a:bodyPr>
          <a:lstStyle/>
          <a:p>
            <a:r>
              <a:rPr lang="en-US" sz="2400" dirty="0" smtClean="0"/>
              <a:t>After making the changes, click update to accept the change.  Make sure and click the “Save and Continue” button at the bottom of the page also.</a:t>
            </a:r>
            <a:endParaRPr lang="en-US" sz="2400" dirty="0"/>
          </a:p>
        </p:txBody>
      </p:sp>
      <p:cxnSp>
        <p:nvCxnSpPr>
          <p:cNvPr id="7" name="Straight Arrow Connector 6"/>
          <p:cNvCxnSpPr/>
          <p:nvPr/>
        </p:nvCxnSpPr>
        <p:spPr>
          <a:xfrm rot="10800000" flipV="1">
            <a:off x="2133600" y="2286000"/>
            <a:ext cx="762000" cy="685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8" name="Picture Placeholder 7" descr="2.png"/>
          <p:cNvPicPr>
            <a:picLocks noGrp="1" noChangeAspect="1"/>
          </p:cNvPicPr>
          <p:nvPr>
            <p:ph type="pic" idx="1"/>
          </p:nvPr>
        </p:nvPicPr>
        <p:blipFill>
          <a:blip r:embed="rId2" cstate="print"/>
          <a:stretch>
            <a:fillRect/>
          </a:stretch>
        </p:blipFill>
        <p:spPr>
          <a:xfrm>
            <a:off x="1524000" y="2286000"/>
            <a:ext cx="6629400" cy="3754583"/>
          </a:xfrm>
          <a:prstGeom prst="rect">
            <a:avLst/>
          </a:prstGeom>
          <a:noFill/>
          <a:ln>
            <a:noFill/>
          </a:ln>
        </p:spPr>
      </p:pic>
      <p:cxnSp>
        <p:nvCxnSpPr>
          <p:cNvPr id="9" name="Straight Arrow Connector 8"/>
          <p:cNvCxnSpPr/>
          <p:nvPr/>
        </p:nvCxnSpPr>
        <p:spPr>
          <a:xfrm>
            <a:off x="762000" y="2286000"/>
            <a:ext cx="9144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
            <a:ext cx="5486400" cy="685800"/>
          </a:xfrm>
        </p:spPr>
        <p:txBody>
          <a:bodyPr>
            <a:normAutofit/>
          </a:bodyPr>
          <a:lstStyle/>
          <a:p>
            <a:pPr algn="ctr"/>
            <a:r>
              <a:rPr lang="en-US" sz="3200" dirty="0" smtClean="0"/>
              <a:t>Editing the Form</a:t>
            </a:r>
            <a:endParaRPr lang="en-US" sz="3200" dirty="0"/>
          </a:p>
        </p:txBody>
      </p:sp>
      <p:sp>
        <p:nvSpPr>
          <p:cNvPr id="4" name="Text Placeholder 3"/>
          <p:cNvSpPr>
            <a:spLocks noGrp="1"/>
          </p:cNvSpPr>
          <p:nvPr>
            <p:ph type="body" sz="half" idx="2"/>
          </p:nvPr>
        </p:nvSpPr>
        <p:spPr>
          <a:xfrm>
            <a:off x="1066800" y="1295400"/>
            <a:ext cx="7010400" cy="914400"/>
          </a:xfrm>
        </p:spPr>
        <p:txBody>
          <a:bodyPr>
            <a:normAutofit fontScale="92500" lnSpcReduction="20000"/>
          </a:bodyPr>
          <a:lstStyle/>
          <a:p>
            <a:r>
              <a:rPr lang="en-US" sz="2400" dirty="0" smtClean="0"/>
              <a:t>To delete the line click the red X on the line to be deleted, the program will ask if you are sure.  Click Yes and the line will be deleted with all information.</a:t>
            </a:r>
            <a:endParaRPr lang="en-US" sz="2400" dirty="0"/>
          </a:p>
        </p:txBody>
      </p:sp>
      <p:pic>
        <p:nvPicPr>
          <p:cNvPr id="8" name="Picture Placeholder 7" descr="Untitled.png"/>
          <p:cNvPicPr>
            <a:picLocks noGrp="1" noChangeAspect="1"/>
          </p:cNvPicPr>
          <p:nvPr>
            <p:ph type="pic" idx="1"/>
          </p:nvPr>
        </p:nvPicPr>
        <p:blipFill>
          <a:blip r:embed="rId2" cstate="print"/>
          <a:stretch>
            <a:fillRect/>
          </a:stretch>
        </p:blipFill>
        <p:spPr>
          <a:xfrm>
            <a:off x="1143000" y="2362200"/>
            <a:ext cx="7661659" cy="3992589"/>
          </a:xfrm>
          <a:prstGeom prst="rect">
            <a:avLst/>
          </a:prstGeom>
          <a:noFill/>
          <a:ln>
            <a:noFill/>
          </a:ln>
        </p:spPr>
      </p:pic>
      <p:cxnSp>
        <p:nvCxnSpPr>
          <p:cNvPr id="11" name="Straight Arrow Connector 10"/>
          <p:cNvCxnSpPr/>
          <p:nvPr/>
        </p:nvCxnSpPr>
        <p:spPr>
          <a:xfrm>
            <a:off x="1219200" y="3657600"/>
            <a:ext cx="11430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a:bodyPr>
          <a:lstStyle/>
          <a:p>
            <a:r>
              <a:rPr lang="en-US" sz="2400" dirty="0" smtClean="0"/>
              <a:t>You will need to sign every form by entering your name title, the date and your pin # given to you by DLGF (your pin # is your signature) then click Save Signature.  </a:t>
            </a:r>
            <a:endParaRPr lang="en-US" sz="2400" dirty="0">
              <a:solidFill>
                <a:srgbClr val="FF0000"/>
              </a:solidFill>
            </a:endParaRPr>
          </a:p>
        </p:txBody>
      </p:sp>
      <p:pic>
        <p:nvPicPr>
          <p:cNvPr id="7" name="Content Placeholder 6" descr="1.png"/>
          <p:cNvPicPr>
            <a:picLocks noGrp="1" noChangeAspect="1"/>
          </p:cNvPicPr>
          <p:nvPr>
            <p:ph idx="1"/>
          </p:nvPr>
        </p:nvPicPr>
        <p:blipFill>
          <a:blip r:embed="rId2" cstate="print"/>
          <a:stretch>
            <a:fillRect/>
          </a:stretch>
        </p:blipFill>
        <p:spPr>
          <a:xfrm>
            <a:off x="762000" y="1828800"/>
            <a:ext cx="7956524" cy="4373563"/>
          </a:xfrm>
        </p:spPr>
      </p:pic>
      <p:cxnSp>
        <p:nvCxnSpPr>
          <p:cNvPr id="5" name="Straight Arrow Connector 4"/>
          <p:cNvCxnSpPr/>
          <p:nvPr/>
        </p:nvCxnSpPr>
        <p:spPr>
          <a:xfrm rot="10800000" flipV="1">
            <a:off x="3200400" y="3352800"/>
            <a:ext cx="6096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6629400" y="3886200"/>
            <a:ext cx="9144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a:bodyPr>
          <a:lstStyle/>
          <a:p>
            <a:r>
              <a:rPr lang="en-US" sz="2400" dirty="0" smtClean="0"/>
              <a:t>You can print this form by clicking the button at the bottom or top of the page “Click Here to Print this Form”</a:t>
            </a:r>
            <a:endParaRPr lang="en-US" sz="2400" dirty="0">
              <a:solidFill>
                <a:srgbClr val="FF0000"/>
              </a:solidFill>
            </a:endParaRPr>
          </a:p>
        </p:txBody>
      </p:sp>
      <p:pic>
        <p:nvPicPr>
          <p:cNvPr id="7" name="Content Placeholder 6" descr="1.png"/>
          <p:cNvPicPr>
            <a:picLocks noGrp="1" noChangeAspect="1"/>
          </p:cNvPicPr>
          <p:nvPr>
            <p:ph idx="1"/>
          </p:nvPr>
        </p:nvPicPr>
        <p:blipFill>
          <a:blip r:embed="rId2" cstate="print"/>
          <a:stretch>
            <a:fillRect/>
          </a:stretch>
        </p:blipFill>
        <p:spPr>
          <a:xfrm>
            <a:off x="593738" y="1828800"/>
            <a:ext cx="7956524" cy="4297363"/>
          </a:xfrm>
        </p:spPr>
      </p:pic>
      <p:cxnSp>
        <p:nvCxnSpPr>
          <p:cNvPr id="9" name="Straight Arrow Connector 8"/>
          <p:cNvCxnSpPr/>
          <p:nvPr/>
        </p:nvCxnSpPr>
        <p:spPr>
          <a:xfrm rot="5400000">
            <a:off x="2209800" y="5105400"/>
            <a:ext cx="7620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a:bodyPr>
          <a:lstStyle/>
          <a:p>
            <a:r>
              <a:rPr lang="en-US" sz="2400" dirty="0" smtClean="0"/>
              <a:t>Once all data has been entered on the form, click the “Ready to submit” button on the bottom of the screen.  </a:t>
            </a:r>
            <a:r>
              <a:rPr lang="en-US" sz="2400" dirty="0" smtClean="0">
                <a:solidFill>
                  <a:srgbClr val="FF0000"/>
                </a:solidFill>
              </a:rPr>
              <a:t>**Clicking this button will not submit the form to DLGF and the information can be edited and reprinted after clicking this button.**</a:t>
            </a:r>
            <a:endParaRPr lang="en-US" sz="2400" dirty="0">
              <a:solidFill>
                <a:srgbClr val="FF0000"/>
              </a:solidFill>
            </a:endParaRPr>
          </a:p>
        </p:txBody>
      </p:sp>
      <p:pic>
        <p:nvPicPr>
          <p:cNvPr id="7" name="Content Placeholder 6" descr="1.png"/>
          <p:cNvPicPr>
            <a:picLocks noGrp="1" noChangeAspect="1"/>
          </p:cNvPicPr>
          <p:nvPr>
            <p:ph idx="1"/>
          </p:nvPr>
        </p:nvPicPr>
        <p:blipFill>
          <a:blip r:embed="rId2" cstate="print"/>
          <a:stretch>
            <a:fillRect/>
          </a:stretch>
        </p:blipFill>
        <p:spPr>
          <a:xfrm>
            <a:off x="593738" y="2057400"/>
            <a:ext cx="7956524" cy="4068763"/>
          </a:xfrm>
        </p:spPr>
      </p:pic>
      <p:cxnSp>
        <p:nvCxnSpPr>
          <p:cNvPr id="9" name="Straight Arrow Connector 8"/>
          <p:cNvCxnSpPr/>
          <p:nvPr/>
        </p:nvCxnSpPr>
        <p:spPr>
          <a:xfrm>
            <a:off x="2895600" y="4572000"/>
            <a:ext cx="12192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r>
              <a:rPr lang="en-US" sz="3000" dirty="0" smtClean="0"/>
              <a:t>At the bottom of each forms (Form 1, 2, etc), you will need to sign the form using a pin # given to you by the DLGF the screen shown will show at the bottom of each form to complete.</a:t>
            </a:r>
            <a:endParaRPr lang="en-US" sz="3000" dirty="0"/>
          </a:p>
        </p:txBody>
      </p:sp>
      <p:pic>
        <p:nvPicPr>
          <p:cNvPr id="5" name="Content Placeholder 4" descr="3h.png"/>
          <p:cNvPicPr>
            <a:picLocks noGrp="1" noChangeAspect="1"/>
          </p:cNvPicPr>
          <p:nvPr>
            <p:ph idx="1"/>
          </p:nvPr>
        </p:nvPicPr>
        <p:blipFill>
          <a:blip r:embed="rId2" cstate="print"/>
          <a:stretch>
            <a:fillRect/>
          </a:stretch>
        </p:blipFill>
        <p:spPr>
          <a:xfrm>
            <a:off x="1981200" y="2743200"/>
            <a:ext cx="5715000" cy="3048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7201" y="228600"/>
            <a:ext cx="8229600" cy="1295399"/>
          </a:xfrm>
        </p:spPr>
        <p:txBody>
          <a:bodyPr>
            <a:normAutofit/>
          </a:bodyPr>
          <a:lstStyle/>
          <a:p>
            <a:r>
              <a:rPr lang="en-US" dirty="0" smtClean="0"/>
              <a:t>After clicking the save button, you will need to click the “Form 1 List” link if you have additional departments to add to this fund or “Fund Page” link if you are ready to start a new fund.</a:t>
            </a:r>
            <a:endParaRPr lang="en-US" dirty="0"/>
          </a:p>
        </p:txBody>
      </p:sp>
      <p:cxnSp>
        <p:nvCxnSpPr>
          <p:cNvPr id="13" name="Straight Arrow Connector 12"/>
          <p:cNvCxnSpPr/>
          <p:nvPr/>
        </p:nvCxnSpPr>
        <p:spPr>
          <a:xfrm>
            <a:off x="5105400" y="4800600"/>
            <a:ext cx="4572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7" name="Content Placeholder 16" descr="2.png"/>
          <p:cNvPicPr>
            <a:picLocks noGrp="1" noChangeAspect="1"/>
          </p:cNvPicPr>
          <p:nvPr>
            <p:ph sz="quarter" idx="4"/>
          </p:nvPr>
        </p:nvPicPr>
        <p:blipFill>
          <a:blip r:embed="rId2" cstate="print"/>
          <a:stretch>
            <a:fillRect/>
          </a:stretch>
        </p:blipFill>
        <p:spPr>
          <a:xfrm>
            <a:off x="609600" y="1752600"/>
            <a:ext cx="8077201" cy="4572000"/>
          </a:xfrm>
        </p:spPr>
      </p:pic>
      <p:cxnSp>
        <p:nvCxnSpPr>
          <p:cNvPr id="7" name="Straight Arrow Connector 6"/>
          <p:cNvCxnSpPr/>
          <p:nvPr/>
        </p:nvCxnSpPr>
        <p:spPr>
          <a:xfrm rot="16200000" flipV="1">
            <a:off x="3543300" y="2400300"/>
            <a:ext cx="7620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sz="2400" dirty="0" smtClean="0"/>
              <a:t>After you click “save and continue” the message now shows “click to submit completed form to DLGF” and will be in green.  You can still go in and make changes to the form by clicking on the left side just like when originally entering data.  The form has not been submitted to DLGF.</a:t>
            </a:r>
            <a:endParaRPr lang="en-US" sz="240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1981200"/>
            <a:ext cx="8229600" cy="4135626"/>
          </a:xfrm>
          <a:prstGeom prst="rect">
            <a:avLst/>
          </a:prstGeom>
          <a:noFill/>
          <a:ln w="9525">
            <a:noFill/>
            <a:miter lim="800000"/>
            <a:headEnd/>
            <a:tailEnd/>
          </a:ln>
        </p:spPr>
      </p:pic>
      <p:cxnSp>
        <p:nvCxnSpPr>
          <p:cNvPr id="6" name="Straight Arrow Connector 5"/>
          <p:cNvCxnSpPr/>
          <p:nvPr/>
        </p:nvCxnSpPr>
        <p:spPr>
          <a:xfrm rot="10800000" flipV="1">
            <a:off x="6477000" y="4572000"/>
            <a:ext cx="10668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609600"/>
            <a:ext cx="5486400" cy="685800"/>
          </a:xfrm>
        </p:spPr>
        <p:txBody>
          <a:bodyPr>
            <a:normAutofit/>
          </a:bodyPr>
          <a:lstStyle/>
          <a:p>
            <a:pPr algn="ctr"/>
            <a:r>
              <a:rPr lang="en-US" sz="3200" dirty="0" smtClean="0"/>
              <a:t>Form 2:  Misc. Revenues</a:t>
            </a:r>
            <a:endParaRPr lang="en-US" sz="3200" dirty="0"/>
          </a:p>
        </p:txBody>
      </p:sp>
      <p:sp>
        <p:nvSpPr>
          <p:cNvPr id="4" name="Text Placeholder 3"/>
          <p:cNvSpPr>
            <a:spLocks noGrp="1"/>
          </p:cNvSpPr>
          <p:nvPr>
            <p:ph type="body" sz="half" idx="2"/>
          </p:nvPr>
        </p:nvSpPr>
        <p:spPr>
          <a:xfrm>
            <a:off x="990600" y="1295400"/>
            <a:ext cx="6705600" cy="685800"/>
          </a:xfrm>
        </p:spPr>
        <p:txBody>
          <a:bodyPr>
            <a:normAutofit/>
          </a:bodyPr>
          <a:lstStyle/>
          <a:p>
            <a:r>
              <a:rPr lang="en-US" sz="2400" dirty="0" smtClean="0"/>
              <a:t>Click the Form 2 Bar then “Click to Edit Form”</a:t>
            </a:r>
            <a:endParaRPr lang="en-US" sz="2400" dirty="0"/>
          </a:p>
        </p:txBody>
      </p:sp>
      <p:pic>
        <p:nvPicPr>
          <p:cNvPr id="8" name="Picture Placeholder 7" descr="6.png"/>
          <p:cNvPicPr>
            <a:picLocks noGrp="1" noChangeAspect="1"/>
          </p:cNvPicPr>
          <p:nvPr>
            <p:ph type="pic" idx="1"/>
          </p:nvPr>
        </p:nvPicPr>
        <p:blipFill>
          <a:blip r:embed="rId2" cstate="print"/>
          <a:stretch>
            <a:fillRect/>
          </a:stretch>
        </p:blipFill>
        <p:spPr>
          <a:xfrm>
            <a:off x="685800" y="2286000"/>
            <a:ext cx="7772400" cy="3620964"/>
          </a:xfrm>
        </p:spPr>
      </p:pic>
      <p:cxnSp>
        <p:nvCxnSpPr>
          <p:cNvPr id="10" name="Straight Arrow Connector 9"/>
          <p:cNvCxnSpPr/>
          <p:nvPr/>
        </p:nvCxnSpPr>
        <p:spPr>
          <a:xfrm>
            <a:off x="1371600" y="4724400"/>
            <a:ext cx="1600200" cy="382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This will take you directly to the data entry screen for revenue, where you will need to click on the edit icon in each row of revenue to enter a dollar value.</a:t>
            </a:r>
            <a:endParaRPr lang="en-US" sz="2600" dirty="0"/>
          </a:p>
        </p:txBody>
      </p:sp>
      <p:pic>
        <p:nvPicPr>
          <p:cNvPr id="5" name="Content Placeholder 4" descr="9.png"/>
          <p:cNvPicPr>
            <a:picLocks noGrp="1" noChangeAspect="1"/>
          </p:cNvPicPr>
          <p:nvPr>
            <p:ph idx="1"/>
          </p:nvPr>
        </p:nvPicPr>
        <p:blipFill>
          <a:blip r:embed="rId2" cstate="print"/>
          <a:stretch>
            <a:fillRect/>
          </a:stretch>
        </p:blipFill>
        <p:spPr>
          <a:xfrm>
            <a:off x="988946" y="1600200"/>
            <a:ext cx="7166108" cy="4525963"/>
          </a:xfrm>
        </p:spPr>
      </p:pic>
      <p:cxnSp>
        <p:nvCxnSpPr>
          <p:cNvPr id="7" name="Straight Arrow Connector 6"/>
          <p:cNvCxnSpPr/>
          <p:nvPr/>
        </p:nvCxnSpPr>
        <p:spPr>
          <a:xfrm rot="16200000" flipH="1">
            <a:off x="266700" y="1943100"/>
            <a:ext cx="990600" cy="762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1295400"/>
          </a:xfrm>
        </p:spPr>
        <p:txBody>
          <a:bodyPr>
            <a:normAutofit/>
          </a:bodyPr>
          <a:lstStyle/>
          <a:p>
            <a:r>
              <a:rPr lang="en-US" sz="2400" dirty="0" smtClean="0"/>
              <a:t>Depending on your computer, the login box will be in the upper right or lower left of the screen</a:t>
            </a:r>
            <a:endParaRPr lang="en-US" sz="2400" dirty="0"/>
          </a:p>
        </p:txBody>
      </p:sp>
      <p:pic>
        <p:nvPicPr>
          <p:cNvPr id="5" name="Picture 2"/>
          <p:cNvPicPr>
            <a:picLocks noGrp="1" noChangeAspect="1" noChangeArrowheads="1"/>
          </p:cNvPicPr>
          <p:nvPr>
            <p:ph sz="half" idx="1"/>
          </p:nvPr>
        </p:nvPicPr>
        <p:blipFill>
          <a:blip r:embed="rId2" cstate="print"/>
          <a:srcRect t="2807" b="2807"/>
          <a:stretch>
            <a:fillRect/>
          </a:stretch>
        </p:blipFill>
        <p:spPr bwMode="auto">
          <a:xfrm>
            <a:off x="268855" y="1752600"/>
            <a:ext cx="3769745" cy="3429000"/>
          </a:xfrm>
          <a:prstGeom prst="rect">
            <a:avLst/>
          </a:prstGeom>
          <a:noFill/>
          <a:ln w="9525">
            <a:noFill/>
            <a:miter lim="800000"/>
            <a:headEnd/>
            <a:tailEnd/>
          </a:ln>
        </p:spPr>
      </p:pic>
      <p:pic>
        <p:nvPicPr>
          <p:cNvPr id="6" name="Picture 2"/>
          <p:cNvPicPr>
            <a:picLocks noGrp="1" noChangeAspect="1" noChangeArrowheads="1"/>
          </p:cNvPicPr>
          <p:nvPr>
            <p:ph sz="half" idx="2"/>
          </p:nvPr>
        </p:nvPicPr>
        <p:blipFill>
          <a:blip r:embed="rId3" cstate="print"/>
          <a:srcRect l="5356" r="5356"/>
          <a:stretch>
            <a:fillRect/>
          </a:stretch>
        </p:blipFill>
        <p:spPr bwMode="auto">
          <a:xfrm>
            <a:off x="4724400" y="1828800"/>
            <a:ext cx="3915700" cy="3200400"/>
          </a:xfrm>
          <a:prstGeom prst="rect">
            <a:avLst/>
          </a:prstGeom>
          <a:noFill/>
          <a:ln w="9525">
            <a:noFill/>
            <a:miter lim="800000"/>
            <a:headEnd/>
            <a:tailEnd/>
          </a:ln>
        </p:spPr>
      </p:pic>
      <p:cxnSp>
        <p:nvCxnSpPr>
          <p:cNvPr id="8" name="Straight Arrow Connector 7"/>
          <p:cNvCxnSpPr/>
          <p:nvPr/>
        </p:nvCxnSpPr>
        <p:spPr>
          <a:xfrm rot="5400000">
            <a:off x="3810000" y="2667000"/>
            <a:ext cx="457200" cy="457200"/>
          </a:xfrm>
          <a:prstGeom prst="straightConnector1">
            <a:avLst/>
          </a:prstGeom>
          <a:ln cmpd="sng">
            <a:headEnd w="lg" len="med"/>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rot="5400000">
            <a:off x="6057900" y="4076700"/>
            <a:ext cx="7620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609600" y="5410200"/>
            <a:ext cx="7162800" cy="1015663"/>
          </a:xfrm>
          <a:prstGeom prst="rect">
            <a:avLst/>
          </a:prstGeom>
          <a:noFill/>
        </p:spPr>
        <p:txBody>
          <a:bodyPr wrap="square" rtlCol="0">
            <a:spAutoFit/>
          </a:bodyPr>
          <a:lstStyle/>
          <a:p>
            <a:r>
              <a:rPr lang="en-US" sz="2000" dirty="0" smtClean="0"/>
              <a:t>Tip:  After two failed log on attempts, go to the  forgot password link since three failed attempts will lock you out and you will need to call the DLGF.</a:t>
            </a: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 the amounts in the columns, then click update.</a:t>
            </a:r>
            <a:endParaRPr lang="en-US" dirty="0"/>
          </a:p>
        </p:txBody>
      </p:sp>
      <p:pic>
        <p:nvPicPr>
          <p:cNvPr id="6" name="Content Placeholder 5" descr="6.png"/>
          <p:cNvPicPr>
            <a:picLocks noGrp="1" noChangeAspect="1"/>
          </p:cNvPicPr>
          <p:nvPr>
            <p:ph idx="1"/>
          </p:nvPr>
        </p:nvPicPr>
        <p:blipFill>
          <a:blip r:embed="rId2" cstate="print"/>
          <a:stretch>
            <a:fillRect/>
          </a:stretch>
        </p:blipFill>
        <p:spPr>
          <a:xfrm>
            <a:off x="685800" y="1447800"/>
            <a:ext cx="7772399" cy="46783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a:bodyPr>
          <a:lstStyle/>
          <a:p>
            <a:r>
              <a:rPr lang="en-US" sz="2400" dirty="0" smtClean="0"/>
              <a:t>Be Sure and sign the form and enter your Pin # then click “Save Signature”</a:t>
            </a:r>
            <a:endParaRPr lang="en-US" sz="2400" dirty="0">
              <a:solidFill>
                <a:srgbClr val="FF0000"/>
              </a:solidFill>
            </a:endParaRPr>
          </a:p>
        </p:txBody>
      </p:sp>
      <p:pic>
        <p:nvPicPr>
          <p:cNvPr id="6" name="Content Placeholder 5" descr="2.png"/>
          <p:cNvPicPr>
            <a:picLocks noGrp="1" noChangeAspect="1"/>
          </p:cNvPicPr>
          <p:nvPr>
            <p:ph idx="1"/>
          </p:nvPr>
        </p:nvPicPr>
        <p:blipFill>
          <a:blip r:embed="rId2" cstate="print"/>
          <a:stretch>
            <a:fillRect/>
          </a:stretch>
        </p:blipFill>
        <p:spPr>
          <a:xfrm>
            <a:off x="457200" y="1981200"/>
            <a:ext cx="8229600" cy="4125621"/>
          </a:xfrm>
        </p:spPr>
      </p:pic>
      <p:cxnSp>
        <p:nvCxnSpPr>
          <p:cNvPr id="9" name="Straight Arrow Connector 8"/>
          <p:cNvCxnSpPr/>
          <p:nvPr/>
        </p:nvCxnSpPr>
        <p:spPr>
          <a:xfrm rot="10800000" flipV="1">
            <a:off x="3276600" y="3429000"/>
            <a:ext cx="7620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6781800" y="4191000"/>
            <a:ext cx="9144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a:bodyPr>
          <a:lstStyle/>
          <a:p>
            <a:r>
              <a:rPr lang="en-US" sz="2400" dirty="0" smtClean="0"/>
              <a:t>After entering the information, you can print this form.  Be sure to click “Save and Continue”.</a:t>
            </a:r>
            <a:endParaRPr lang="en-US" sz="2400" dirty="0">
              <a:solidFill>
                <a:srgbClr val="FF0000"/>
              </a:solidFill>
            </a:endParaRPr>
          </a:p>
        </p:txBody>
      </p:sp>
      <p:pic>
        <p:nvPicPr>
          <p:cNvPr id="6" name="Content Placeholder 5" descr="2.png"/>
          <p:cNvPicPr>
            <a:picLocks noGrp="1" noChangeAspect="1"/>
          </p:cNvPicPr>
          <p:nvPr>
            <p:ph idx="1"/>
          </p:nvPr>
        </p:nvPicPr>
        <p:blipFill>
          <a:blip r:embed="rId2" cstate="print"/>
          <a:stretch>
            <a:fillRect/>
          </a:stretch>
        </p:blipFill>
        <p:spPr>
          <a:xfrm>
            <a:off x="457200" y="1619542"/>
            <a:ext cx="8229600" cy="4487279"/>
          </a:xfrm>
        </p:spPr>
      </p:pic>
      <p:cxnSp>
        <p:nvCxnSpPr>
          <p:cNvPr id="5" name="Straight Arrow Connector 4"/>
          <p:cNvCxnSpPr/>
          <p:nvPr/>
        </p:nvCxnSpPr>
        <p:spPr>
          <a:xfrm rot="10800000" flipV="1">
            <a:off x="2286000" y="5638800"/>
            <a:ext cx="9144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a:bodyPr>
          <a:lstStyle/>
          <a:p>
            <a:r>
              <a:rPr lang="en-US" sz="2400" dirty="0" smtClean="0"/>
              <a:t>Click “Ready to Submit” when done this will not submit the form to the DLGF and the form can still be edited.</a:t>
            </a:r>
            <a:endParaRPr lang="en-US" sz="2400" dirty="0">
              <a:solidFill>
                <a:srgbClr val="FF0000"/>
              </a:solidFill>
            </a:endParaRPr>
          </a:p>
        </p:txBody>
      </p:sp>
      <p:pic>
        <p:nvPicPr>
          <p:cNvPr id="6" name="Content Placeholder 5" descr="2.png"/>
          <p:cNvPicPr>
            <a:picLocks noGrp="1" noChangeAspect="1"/>
          </p:cNvPicPr>
          <p:nvPr>
            <p:ph idx="1"/>
          </p:nvPr>
        </p:nvPicPr>
        <p:blipFill>
          <a:blip r:embed="rId2" cstate="print"/>
          <a:stretch>
            <a:fillRect/>
          </a:stretch>
        </p:blipFill>
        <p:spPr>
          <a:xfrm>
            <a:off x="457200" y="1619542"/>
            <a:ext cx="8229600" cy="4487279"/>
          </a:xfrm>
        </p:spPr>
      </p:pic>
      <p:cxnSp>
        <p:nvCxnSpPr>
          <p:cNvPr id="5" name="Straight Arrow Connector 4"/>
          <p:cNvCxnSpPr/>
          <p:nvPr/>
        </p:nvCxnSpPr>
        <p:spPr>
          <a:xfrm rot="10800000" flipV="1">
            <a:off x="4572000" y="4267200"/>
            <a:ext cx="990600" cy="762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You will need to click the “Funds List” link at the top of the to move to a new fund.</a:t>
            </a:r>
            <a:br>
              <a:rPr lang="en-US" sz="2800" dirty="0" smtClean="0"/>
            </a:br>
            <a:endParaRPr lang="en-US" sz="2800" dirty="0"/>
          </a:p>
        </p:txBody>
      </p:sp>
      <p:pic>
        <p:nvPicPr>
          <p:cNvPr id="4" name="Picture 3" descr="Untitled.png"/>
          <p:cNvPicPr>
            <a:picLocks noChangeAspect="1"/>
          </p:cNvPicPr>
          <p:nvPr/>
        </p:nvPicPr>
        <p:blipFill>
          <a:blip r:embed="rId2" cstate="print"/>
          <a:stretch>
            <a:fillRect/>
          </a:stretch>
        </p:blipFill>
        <p:spPr>
          <a:xfrm>
            <a:off x="609600" y="1523999"/>
            <a:ext cx="7848600" cy="4492083"/>
          </a:xfrm>
          <a:prstGeom prst="rect">
            <a:avLst/>
          </a:prstGeom>
        </p:spPr>
      </p:pic>
      <p:cxnSp>
        <p:nvCxnSpPr>
          <p:cNvPr id="6" name="Straight Arrow Connector 5"/>
          <p:cNvCxnSpPr/>
          <p:nvPr/>
        </p:nvCxnSpPr>
        <p:spPr>
          <a:xfrm rot="10800000">
            <a:off x="3048000" y="3352800"/>
            <a:ext cx="6858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4A Budget Form</a:t>
            </a:r>
            <a:endParaRPr lang="en-US" dirty="0"/>
          </a:p>
        </p:txBody>
      </p:sp>
      <p:pic>
        <p:nvPicPr>
          <p:cNvPr id="4" name="Content Placeholder 3" descr="2.png"/>
          <p:cNvPicPr>
            <a:picLocks noGrp="1" noChangeAspect="1"/>
          </p:cNvPicPr>
          <p:nvPr>
            <p:ph idx="1"/>
          </p:nvPr>
        </p:nvPicPr>
        <p:blipFill>
          <a:blip r:embed="rId2" cstate="print"/>
          <a:stretch>
            <a:fillRect/>
          </a:stretch>
        </p:blipFill>
        <p:spPr>
          <a:xfrm>
            <a:off x="457200" y="1607730"/>
            <a:ext cx="8229600" cy="4510902"/>
          </a:xfrm>
        </p:spPr>
      </p:pic>
      <p:cxnSp>
        <p:nvCxnSpPr>
          <p:cNvPr id="6" name="Straight Arrow Connector 5"/>
          <p:cNvCxnSpPr/>
          <p:nvPr/>
        </p:nvCxnSpPr>
        <p:spPr>
          <a:xfrm>
            <a:off x="1371600" y="4648200"/>
            <a:ext cx="10668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4A Budget Report</a:t>
            </a:r>
            <a:endParaRPr lang="en-US" dirty="0"/>
          </a:p>
        </p:txBody>
      </p:sp>
      <p:sp>
        <p:nvSpPr>
          <p:cNvPr id="3" name="Text Placeholder 2"/>
          <p:cNvSpPr>
            <a:spLocks noGrp="1"/>
          </p:cNvSpPr>
          <p:nvPr>
            <p:ph type="body" idx="1"/>
          </p:nvPr>
        </p:nvSpPr>
        <p:spPr>
          <a:xfrm>
            <a:off x="457200" y="1535112"/>
            <a:ext cx="4040188" cy="1208087"/>
          </a:xfrm>
        </p:spPr>
        <p:txBody>
          <a:bodyPr>
            <a:normAutofit/>
          </a:bodyPr>
          <a:lstStyle/>
          <a:p>
            <a:r>
              <a:rPr lang="en-US" dirty="0" smtClean="0"/>
              <a:t>You will need to select the fund and department you are updating to the 4A report</a:t>
            </a:r>
            <a:endParaRPr lang="en-US" dirty="0"/>
          </a:p>
        </p:txBody>
      </p:sp>
      <p:sp>
        <p:nvSpPr>
          <p:cNvPr id="5" name="Text Placeholder 4"/>
          <p:cNvSpPr>
            <a:spLocks noGrp="1"/>
          </p:cNvSpPr>
          <p:nvPr>
            <p:ph type="body" sz="quarter" idx="3"/>
          </p:nvPr>
        </p:nvSpPr>
        <p:spPr>
          <a:xfrm>
            <a:off x="4645025" y="1535112"/>
            <a:ext cx="4041775" cy="1208087"/>
          </a:xfrm>
        </p:spPr>
        <p:txBody>
          <a:bodyPr/>
          <a:lstStyle/>
          <a:p>
            <a:r>
              <a:rPr lang="en-US" dirty="0" smtClean="0"/>
              <a:t>Select the Fund and Department from the drop-down box</a:t>
            </a:r>
            <a:endParaRPr lang="en-US" dirty="0"/>
          </a:p>
        </p:txBody>
      </p:sp>
      <p:pic>
        <p:nvPicPr>
          <p:cNvPr id="10" name="Content Placeholder 9" descr="2c.png"/>
          <p:cNvPicPr>
            <a:picLocks noGrp="1" noChangeAspect="1"/>
          </p:cNvPicPr>
          <p:nvPr>
            <p:ph sz="quarter" idx="4"/>
          </p:nvPr>
        </p:nvPicPr>
        <p:blipFill>
          <a:blip r:embed="rId2" cstate="print"/>
          <a:stretch>
            <a:fillRect/>
          </a:stretch>
        </p:blipFill>
        <p:spPr>
          <a:xfrm>
            <a:off x="4645025" y="3231538"/>
            <a:ext cx="4041775" cy="2559662"/>
          </a:xfrm>
        </p:spPr>
      </p:pic>
      <p:pic>
        <p:nvPicPr>
          <p:cNvPr id="9" name="Content Placeholder 8" descr="2a.png"/>
          <p:cNvPicPr>
            <a:picLocks noGrp="1" noChangeAspect="1"/>
          </p:cNvPicPr>
          <p:nvPr>
            <p:ph sz="half" idx="2"/>
          </p:nvPr>
        </p:nvPicPr>
        <p:blipFill>
          <a:blip r:embed="rId3" cstate="print"/>
          <a:stretch>
            <a:fillRect/>
          </a:stretch>
        </p:blipFill>
        <p:spPr>
          <a:xfrm>
            <a:off x="457200" y="3056754"/>
            <a:ext cx="4040188" cy="2963046"/>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update the 4A report totals</a:t>
            </a:r>
            <a:endParaRPr lang="en-US" dirty="0"/>
          </a:p>
        </p:txBody>
      </p:sp>
      <p:sp>
        <p:nvSpPr>
          <p:cNvPr id="3" name="Text Placeholder 2"/>
          <p:cNvSpPr>
            <a:spLocks noGrp="1"/>
          </p:cNvSpPr>
          <p:nvPr>
            <p:ph type="body" idx="1"/>
          </p:nvPr>
        </p:nvSpPr>
        <p:spPr>
          <a:xfrm>
            <a:off x="457200" y="1535112"/>
            <a:ext cx="4040188" cy="979487"/>
          </a:xfrm>
        </p:spPr>
        <p:txBody>
          <a:bodyPr>
            <a:normAutofit fontScale="92500" lnSpcReduction="20000"/>
          </a:bodyPr>
          <a:lstStyle/>
          <a:p>
            <a:r>
              <a:rPr lang="en-US" dirty="0" smtClean="0"/>
              <a:t>Click on the “Click on Here  to Insert Form 1 published Amounts”</a:t>
            </a:r>
            <a:endParaRPr lang="en-US" dirty="0"/>
          </a:p>
        </p:txBody>
      </p:sp>
      <p:pic>
        <p:nvPicPr>
          <p:cNvPr id="7" name="Content Placeholder 6" descr="2a.png"/>
          <p:cNvPicPr>
            <a:picLocks noGrp="1" noChangeAspect="1"/>
          </p:cNvPicPr>
          <p:nvPr>
            <p:ph sz="half" idx="2"/>
          </p:nvPr>
        </p:nvPicPr>
        <p:blipFill>
          <a:blip r:embed="rId2" cstate="print"/>
          <a:stretch>
            <a:fillRect/>
          </a:stretch>
        </p:blipFill>
        <p:spPr>
          <a:xfrm>
            <a:off x="533400" y="2590800"/>
            <a:ext cx="4040188" cy="3276600"/>
          </a:xfrm>
        </p:spPr>
      </p:pic>
      <p:sp>
        <p:nvSpPr>
          <p:cNvPr id="5" name="Text Placeholder 4"/>
          <p:cNvSpPr>
            <a:spLocks noGrp="1"/>
          </p:cNvSpPr>
          <p:nvPr>
            <p:ph type="body" sz="quarter" idx="3"/>
          </p:nvPr>
        </p:nvSpPr>
        <p:spPr>
          <a:xfrm>
            <a:off x="4645025" y="1535112"/>
            <a:ext cx="4041775" cy="1284288"/>
          </a:xfrm>
        </p:spPr>
        <p:txBody>
          <a:bodyPr>
            <a:normAutofit fontScale="70000" lnSpcReduction="20000"/>
          </a:bodyPr>
          <a:lstStyle/>
          <a:p>
            <a:r>
              <a:rPr lang="en-US" dirty="0" smtClean="0"/>
              <a:t>The Amounts from Form 1 should transfer to the first column.  After you have adopted your budget and entered approved amounts in Form 1 you will need to repeat this step for the second column.</a:t>
            </a:r>
            <a:endParaRPr lang="en-US" dirty="0"/>
          </a:p>
        </p:txBody>
      </p:sp>
      <p:pic>
        <p:nvPicPr>
          <p:cNvPr id="8" name="Content Placeholder 7" descr="2d.png"/>
          <p:cNvPicPr>
            <a:picLocks noGrp="1" noChangeAspect="1"/>
          </p:cNvPicPr>
          <p:nvPr>
            <p:ph sz="quarter" idx="4"/>
          </p:nvPr>
        </p:nvPicPr>
        <p:blipFill>
          <a:blip r:embed="rId3" cstate="print"/>
          <a:stretch>
            <a:fillRect/>
          </a:stretch>
        </p:blipFill>
        <p:spPr>
          <a:xfrm>
            <a:off x="4645025" y="3048000"/>
            <a:ext cx="4041775" cy="2895600"/>
          </a:xfrm>
        </p:spPr>
      </p:pic>
      <p:cxnSp>
        <p:nvCxnSpPr>
          <p:cNvPr id="10" name="Straight Arrow Connector 9"/>
          <p:cNvCxnSpPr/>
          <p:nvPr/>
        </p:nvCxnSpPr>
        <p:spPr>
          <a:xfrm>
            <a:off x="1066800" y="3962400"/>
            <a:ext cx="9144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rot="16200000" flipH="1">
            <a:off x="5105400" y="4648200"/>
            <a:ext cx="8382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done, click “Form Page” to go back to the Form Menu</a:t>
            </a:r>
            <a:endParaRPr lang="en-US" dirty="0"/>
          </a:p>
        </p:txBody>
      </p:sp>
      <p:pic>
        <p:nvPicPr>
          <p:cNvPr id="4" name="Content Placeholder 3" descr="1.png"/>
          <p:cNvPicPr>
            <a:picLocks noGrp="1" noChangeAspect="1"/>
          </p:cNvPicPr>
          <p:nvPr>
            <p:ph idx="1"/>
          </p:nvPr>
        </p:nvPicPr>
        <p:blipFill>
          <a:blip r:embed="rId2" cstate="print"/>
          <a:stretch>
            <a:fillRect/>
          </a:stretch>
        </p:blipFill>
        <p:spPr>
          <a:xfrm>
            <a:off x="457200" y="2265413"/>
            <a:ext cx="8229600" cy="3195537"/>
          </a:xfrm>
        </p:spPr>
      </p:pic>
      <p:cxnSp>
        <p:nvCxnSpPr>
          <p:cNvPr id="6" name="Straight Arrow Connector 5"/>
          <p:cNvCxnSpPr/>
          <p:nvPr/>
        </p:nvCxnSpPr>
        <p:spPr>
          <a:xfrm rot="5400000">
            <a:off x="1485900" y="2019300"/>
            <a:ext cx="990600" cy="762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4B:  Budget Estimate “17 Line Statement”</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Click on Form 4B to Open the Program</a:t>
            </a:r>
            <a:endParaRPr lang="en-US" dirty="0"/>
          </a:p>
        </p:txBody>
      </p:sp>
      <p:pic>
        <p:nvPicPr>
          <p:cNvPr id="7" name="Content Placeholder 6" descr="3.png"/>
          <p:cNvPicPr>
            <a:picLocks noGrp="1" noChangeAspect="1"/>
          </p:cNvPicPr>
          <p:nvPr>
            <p:ph sz="half" idx="2"/>
          </p:nvPr>
        </p:nvPicPr>
        <p:blipFill>
          <a:blip r:embed="rId2" cstate="print"/>
          <a:stretch>
            <a:fillRect/>
          </a:stretch>
        </p:blipFill>
        <p:spPr>
          <a:xfrm>
            <a:off x="762000" y="2438400"/>
            <a:ext cx="3735388" cy="3399670"/>
          </a:xfrm>
        </p:spPr>
      </p:pic>
      <p:sp>
        <p:nvSpPr>
          <p:cNvPr id="5" name="Text Placeholder 4"/>
          <p:cNvSpPr>
            <a:spLocks noGrp="1"/>
          </p:cNvSpPr>
          <p:nvPr>
            <p:ph type="body" sz="quarter" idx="3"/>
          </p:nvPr>
        </p:nvSpPr>
        <p:spPr/>
        <p:txBody>
          <a:bodyPr/>
          <a:lstStyle/>
          <a:p>
            <a:r>
              <a:rPr lang="en-US" dirty="0" smtClean="0"/>
              <a:t>Click on the Fund Name</a:t>
            </a:r>
            <a:endParaRPr lang="en-US" dirty="0"/>
          </a:p>
        </p:txBody>
      </p:sp>
      <p:pic>
        <p:nvPicPr>
          <p:cNvPr id="8" name="Content Placeholder 7" descr="3a.png"/>
          <p:cNvPicPr>
            <a:picLocks noGrp="1" noChangeAspect="1"/>
          </p:cNvPicPr>
          <p:nvPr>
            <p:ph sz="quarter" idx="4"/>
          </p:nvPr>
        </p:nvPicPr>
        <p:blipFill>
          <a:blip r:embed="rId3" cstate="print"/>
          <a:stretch>
            <a:fillRect/>
          </a:stretch>
        </p:blipFill>
        <p:spPr>
          <a:xfrm>
            <a:off x="4645025" y="2873711"/>
            <a:ext cx="4041775" cy="2553615"/>
          </a:xfrm>
        </p:spPr>
      </p:pic>
      <p:cxnSp>
        <p:nvCxnSpPr>
          <p:cNvPr id="10" name="Straight Arrow Connector 9"/>
          <p:cNvCxnSpPr/>
          <p:nvPr/>
        </p:nvCxnSpPr>
        <p:spPr>
          <a:xfrm>
            <a:off x="381000" y="4419600"/>
            <a:ext cx="9144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rot="5400000" flipH="1" flipV="1">
            <a:off x="4876800" y="5105400"/>
            <a:ext cx="6858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10200"/>
            <a:ext cx="7696200" cy="914400"/>
          </a:xfrm>
        </p:spPr>
        <p:txBody>
          <a:bodyPr>
            <a:normAutofit/>
          </a:bodyPr>
          <a:lstStyle/>
          <a:p>
            <a:r>
              <a:rPr lang="en-US" sz="2400" dirty="0" smtClean="0"/>
              <a:t>On the bottom right of the log in screen, Click the “Forgot your password” link .  </a:t>
            </a:r>
            <a:endParaRPr lang="en-US" sz="2400" dirty="0"/>
          </a:p>
        </p:txBody>
      </p:sp>
      <p:pic>
        <p:nvPicPr>
          <p:cNvPr id="3074" name="Picture 2"/>
          <p:cNvPicPr>
            <a:picLocks noGrp="1" noChangeAspect="1" noChangeArrowheads="1"/>
          </p:cNvPicPr>
          <p:nvPr>
            <p:ph type="pic" idx="1"/>
          </p:nvPr>
        </p:nvPicPr>
        <p:blipFill>
          <a:blip r:embed="rId3" cstate="print"/>
          <a:srcRect t="9390" b="9390"/>
          <a:stretch>
            <a:fillRect/>
          </a:stretch>
        </p:blipFill>
        <p:spPr bwMode="auto">
          <a:xfrm>
            <a:off x="990600" y="1905000"/>
            <a:ext cx="7086600" cy="3429000"/>
          </a:xfrm>
          <a:prstGeom prst="rect">
            <a:avLst/>
          </a:prstGeom>
          <a:noFill/>
          <a:ln w="9525">
            <a:noFill/>
            <a:miter lim="800000"/>
            <a:headEnd/>
            <a:tailEnd/>
          </a:ln>
        </p:spPr>
      </p:pic>
      <p:cxnSp>
        <p:nvCxnSpPr>
          <p:cNvPr id="5" name="Straight Arrow Connector 4"/>
          <p:cNvCxnSpPr/>
          <p:nvPr/>
        </p:nvCxnSpPr>
        <p:spPr>
          <a:xfrm>
            <a:off x="5943600" y="4495800"/>
            <a:ext cx="8382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1295400" y="381000"/>
            <a:ext cx="6400800" cy="523220"/>
          </a:xfrm>
          <a:prstGeom prst="rect">
            <a:avLst/>
          </a:prstGeom>
          <a:noFill/>
        </p:spPr>
        <p:txBody>
          <a:bodyPr wrap="square" rtlCol="0">
            <a:spAutoFit/>
          </a:bodyPr>
          <a:lstStyle/>
          <a:p>
            <a:pPr algn="ctr"/>
            <a:r>
              <a:rPr lang="en-US" sz="2800" dirty="0" smtClean="0"/>
              <a:t>Forgot Your Password?</a:t>
            </a: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To update Form 4B with Totals from Form 1, 2 and 4A, Click on “Insert Form 2 &amp; Form 4a amounts” buttons</a:t>
            </a:r>
            <a:endParaRPr lang="en-US" sz="2800" dirty="0"/>
          </a:p>
        </p:txBody>
      </p:sp>
      <p:pic>
        <p:nvPicPr>
          <p:cNvPr id="6" name="Content Placeholder 5" descr="3b.png"/>
          <p:cNvPicPr>
            <a:picLocks noGrp="1" noChangeAspect="1"/>
          </p:cNvPicPr>
          <p:nvPr>
            <p:ph idx="1"/>
          </p:nvPr>
        </p:nvPicPr>
        <p:blipFill>
          <a:blip r:embed="rId2" cstate="print"/>
          <a:stretch>
            <a:fillRect/>
          </a:stretch>
        </p:blipFill>
        <p:spPr>
          <a:xfrm>
            <a:off x="551880" y="1600200"/>
            <a:ext cx="8040240" cy="4525963"/>
          </a:xfrm>
        </p:spPr>
      </p:pic>
      <p:cxnSp>
        <p:nvCxnSpPr>
          <p:cNvPr id="8" name="Straight Arrow Connector 7"/>
          <p:cNvCxnSpPr/>
          <p:nvPr/>
        </p:nvCxnSpPr>
        <p:spPr>
          <a:xfrm>
            <a:off x="3962400" y="2362200"/>
            <a:ext cx="12192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6858000" y="2057400"/>
            <a:ext cx="6858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6400800" y="3657600"/>
            <a:ext cx="914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can calculate Form 4B two ways.</a:t>
            </a:r>
            <a:endParaRPr lang="en-US" dirty="0"/>
          </a:p>
        </p:txBody>
      </p:sp>
      <p:sp>
        <p:nvSpPr>
          <p:cNvPr id="3" name="Text Placeholder 2"/>
          <p:cNvSpPr>
            <a:spLocks noGrp="1"/>
          </p:cNvSpPr>
          <p:nvPr>
            <p:ph type="body" idx="1"/>
          </p:nvPr>
        </p:nvSpPr>
        <p:spPr>
          <a:xfrm>
            <a:off x="457200" y="1535112"/>
            <a:ext cx="1905000" cy="1817688"/>
          </a:xfrm>
        </p:spPr>
        <p:txBody>
          <a:bodyPr>
            <a:normAutofit fontScale="85000" lnSpcReduction="20000"/>
          </a:bodyPr>
          <a:lstStyle/>
          <a:p>
            <a:r>
              <a:rPr lang="en-US" dirty="0" smtClean="0"/>
              <a:t>You can enter the figures yourself.  Click the respective box then manually enter the figures.</a:t>
            </a:r>
            <a:endParaRPr lang="en-US" dirty="0"/>
          </a:p>
        </p:txBody>
      </p:sp>
      <p:sp>
        <p:nvSpPr>
          <p:cNvPr id="5" name="Text Placeholder 4"/>
          <p:cNvSpPr>
            <a:spLocks noGrp="1"/>
          </p:cNvSpPr>
          <p:nvPr>
            <p:ph type="body" sz="quarter" idx="3"/>
          </p:nvPr>
        </p:nvSpPr>
        <p:spPr>
          <a:xfrm>
            <a:off x="609600" y="3810000"/>
            <a:ext cx="1828799" cy="2286000"/>
          </a:xfrm>
        </p:spPr>
        <p:txBody>
          <a:bodyPr>
            <a:normAutofit fontScale="85000" lnSpcReduction="20000"/>
          </a:bodyPr>
          <a:lstStyle/>
          <a:p>
            <a:r>
              <a:rPr lang="en-US" dirty="0" smtClean="0"/>
              <a:t>You can allow the Gateway Program to calculate for you.  Click both boxes and then select how you want Gateway to calculate.</a:t>
            </a:r>
            <a:endParaRPr lang="en-US" dirty="0"/>
          </a:p>
        </p:txBody>
      </p:sp>
      <p:pic>
        <p:nvPicPr>
          <p:cNvPr id="11" name="Content Placeholder 10" descr="3.png"/>
          <p:cNvPicPr>
            <a:picLocks noGrp="1" noChangeAspect="1"/>
          </p:cNvPicPr>
          <p:nvPr>
            <p:ph sz="half" idx="2"/>
          </p:nvPr>
        </p:nvPicPr>
        <p:blipFill>
          <a:blip r:embed="rId2" cstate="print"/>
          <a:stretch>
            <a:fillRect/>
          </a:stretch>
        </p:blipFill>
        <p:spPr>
          <a:xfrm>
            <a:off x="2819400" y="1295400"/>
            <a:ext cx="5511800" cy="2066925"/>
          </a:xfrm>
        </p:spPr>
      </p:pic>
      <p:pic>
        <p:nvPicPr>
          <p:cNvPr id="12" name="Content Placeholder 11" descr="3b.png"/>
          <p:cNvPicPr>
            <a:picLocks noGrp="1" noChangeAspect="1"/>
          </p:cNvPicPr>
          <p:nvPr>
            <p:ph sz="quarter" idx="4"/>
          </p:nvPr>
        </p:nvPicPr>
        <p:blipFill>
          <a:blip r:embed="rId3" cstate="print"/>
          <a:stretch>
            <a:fillRect/>
          </a:stretch>
        </p:blipFill>
        <p:spPr>
          <a:xfrm>
            <a:off x="2828544" y="3962400"/>
            <a:ext cx="5925312" cy="2057400"/>
          </a:xfrm>
        </p:spPr>
      </p:pic>
      <p:cxnSp>
        <p:nvCxnSpPr>
          <p:cNvPr id="15" name="Straight Arrow Connector 14"/>
          <p:cNvCxnSpPr/>
          <p:nvPr/>
        </p:nvCxnSpPr>
        <p:spPr>
          <a:xfrm rot="16200000" flipH="1">
            <a:off x="2209800" y="1143000"/>
            <a:ext cx="762000" cy="762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2438400" y="4800600"/>
            <a:ext cx="533400" cy="152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a:off x="2438400" y="4876800"/>
            <a:ext cx="4572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Gateway can calculate several ways.  By Rate:</a:t>
            </a:r>
            <a:endParaRPr lang="en-US" dirty="0"/>
          </a:p>
        </p:txBody>
      </p:sp>
      <p:sp>
        <p:nvSpPr>
          <p:cNvPr id="3" name="Text Placeholder 2"/>
          <p:cNvSpPr>
            <a:spLocks noGrp="1"/>
          </p:cNvSpPr>
          <p:nvPr>
            <p:ph type="body" idx="1"/>
          </p:nvPr>
        </p:nvSpPr>
        <p:spPr>
          <a:xfrm>
            <a:off x="457200" y="1535112"/>
            <a:ext cx="4040188" cy="903287"/>
          </a:xfrm>
        </p:spPr>
        <p:txBody>
          <a:bodyPr>
            <a:normAutofit fontScale="85000" lnSpcReduction="20000"/>
          </a:bodyPr>
          <a:lstStyle/>
          <a:p>
            <a:r>
              <a:rPr lang="en-US" dirty="0" smtClean="0"/>
              <a:t>By Rate will calculate by you entering the rate you want in the bottom box and click “Save”.</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Gateway will calculate Form 4b backwards.</a:t>
            </a:r>
            <a:endParaRPr lang="en-US" dirty="0"/>
          </a:p>
        </p:txBody>
      </p:sp>
      <p:pic>
        <p:nvPicPr>
          <p:cNvPr id="11" name="Content Placeholder 10" descr="4.png"/>
          <p:cNvPicPr>
            <a:picLocks noGrp="1" noChangeAspect="1"/>
          </p:cNvPicPr>
          <p:nvPr>
            <p:ph sz="half" idx="2"/>
          </p:nvPr>
        </p:nvPicPr>
        <p:blipFill>
          <a:blip r:embed="rId2" cstate="print"/>
          <a:stretch>
            <a:fillRect/>
          </a:stretch>
        </p:blipFill>
        <p:spPr>
          <a:xfrm>
            <a:off x="381000" y="2667000"/>
            <a:ext cx="4191000" cy="3505200"/>
          </a:xfrm>
        </p:spPr>
      </p:pic>
      <p:pic>
        <p:nvPicPr>
          <p:cNvPr id="15" name="Content Placeholder 14" descr="4b.png"/>
          <p:cNvPicPr>
            <a:picLocks noGrp="1" noChangeAspect="1"/>
          </p:cNvPicPr>
          <p:nvPr>
            <p:ph sz="quarter" idx="4"/>
          </p:nvPr>
        </p:nvPicPr>
        <p:blipFill>
          <a:blip r:embed="rId3" cstate="print"/>
          <a:stretch>
            <a:fillRect/>
          </a:stretch>
        </p:blipFill>
        <p:spPr>
          <a:xfrm>
            <a:off x="4645025" y="2514600"/>
            <a:ext cx="4041775" cy="3276600"/>
          </a:xfrm>
        </p:spPr>
      </p:pic>
      <p:cxnSp>
        <p:nvCxnSpPr>
          <p:cNvPr id="17" name="Straight Arrow Connector 16"/>
          <p:cNvCxnSpPr/>
          <p:nvPr/>
        </p:nvCxnSpPr>
        <p:spPr>
          <a:xfrm>
            <a:off x="2057400" y="4876800"/>
            <a:ext cx="6096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3810000" y="6096000"/>
            <a:ext cx="4572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rot="10800000" flipV="1">
            <a:off x="3048000" y="26670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Gateway can calculate several ways.  By Operating Balance:</a:t>
            </a:r>
            <a:endParaRPr lang="en-US" dirty="0"/>
          </a:p>
        </p:txBody>
      </p:sp>
      <p:sp>
        <p:nvSpPr>
          <p:cNvPr id="3" name="Text Placeholder 2"/>
          <p:cNvSpPr>
            <a:spLocks noGrp="1"/>
          </p:cNvSpPr>
          <p:nvPr>
            <p:ph type="body" idx="1"/>
          </p:nvPr>
        </p:nvSpPr>
        <p:spPr>
          <a:xfrm>
            <a:off x="457200" y="1535112"/>
            <a:ext cx="4040188" cy="903287"/>
          </a:xfrm>
        </p:spPr>
        <p:txBody>
          <a:bodyPr>
            <a:normAutofit fontScale="85000" lnSpcReduction="20000"/>
          </a:bodyPr>
          <a:lstStyle/>
          <a:p>
            <a:r>
              <a:rPr lang="en-US" dirty="0" smtClean="0"/>
              <a:t>By Operating Balance will calculate by you entering the operating balance you want, then click “Save”.</a:t>
            </a:r>
            <a:endParaRPr lang="en-US" dirty="0"/>
          </a:p>
        </p:txBody>
      </p:sp>
      <p:sp>
        <p:nvSpPr>
          <p:cNvPr id="5" name="Text Placeholder 4"/>
          <p:cNvSpPr>
            <a:spLocks noGrp="1"/>
          </p:cNvSpPr>
          <p:nvPr>
            <p:ph type="body" sz="quarter" idx="3"/>
          </p:nvPr>
        </p:nvSpPr>
        <p:spPr/>
        <p:txBody>
          <a:bodyPr>
            <a:normAutofit fontScale="85000" lnSpcReduction="20000"/>
          </a:bodyPr>
          <a:lstStyle/>
          <a:p>
            <a:r>
              <a:rPr lang="en-US" dirty="0" smtClean="0"/>
              <a:t>Gateway will calculate Form 4b from the operating balance down.</a:t>
            </a:r>
            <a:endParaRPr lang="en-US" dirty="0"/>
          </a:p>
        </p:txBody>
      </p:sp>
      <p:cxnSp>
        <p:nvCxnSpPr>
          <p:cNvPr id="15" name="Straight Arrow Connector 14"/>
          <p:cNvCxnSpPr/>
          <p:nvPr/>
        </p:nvCxnSpPr>
        <p:spPr>
          <a:xfrm>
            <a:off x="1066800" y="2971800"/>
            <a:ext cx="16002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2" name="Content Placeholder 11" descr="5.png"/>
          <p:cNvPicPr>
            <a:picLocks noGrp="1" noChangeAspect="1"/>
          </p:cNvPicPr>
          <p:nvPr>
            <p:ph sz="half" idx="2"/>
          </p:nvPr>
        </p:nvPicPr>
        <p:blipFill>
          <a:blip r:embed="rId2" cstate="print"/>
          <a:stretch>
            <a:fillRect/>
          </a:stretch>
        </p:blipFill>
        <p:spPr>
          <a:xfrm>
            <a:off x="457200" y="2438400"/>
            <a:ext cx="4040188" cy="3429000"/>
          </a:xfrm>
        </p:spPr>
      </p:pic>
      <p:cxnSp>
        <p:nvCxnSpPr>
          <p:cNvPr id="14" name="Straight Arrow Connector 13"/>
          <p:cNvCxnSpPr/>
          <p:nvPr/>
        </p:nvCxnSpPr>
        <p:spPr>
          <a:xfrm flipV="1">
            <a:off x="1905000" y="25908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09800" y="3886200"/>
            <a:ext cx="5334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3733800" y="5715000"/>
            <a:ext cx="4572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1" name="Content Placeholder 30" descr="5b.png"/>
          <p:cNvPicPr>
            <a:picLocks noGrp="1" noChangeAspect="1"/>
          </p:cNvPicPr>
          <p:nvPr>
            <p:ph sz="quarter" idx="4"/>
          </p:nvPr>
        </p:nvPicPr>
        <p:blipFill>
          <a:blip r:embed="rId3" cstate="print"/>
          <a:stretch>
            <a:fillRect/>
          </a:stretch>
        </p:blipFill>
        <p:spPr>
          <a:xfrm>
            <a:off x="4645025" y="2362200"/>
            <a:ext cx="4041775" cy="35052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2800" dirty="0" smtClean="0"/>
              <a:t>Don’t forget to sign the form, “Save and submit.  You can also print the form</a:t>
            </a:r>
            <a:endParaRPr lang="en-US" sz="2800" dirty="0"/>
          </a:p>
        </p:txBody>
      </p:sp>
      <p:pic>
        <p:nvPicPr>
          <p:cNvPr id="4" name="Content Placeholder 3" descr="Untitled.png"/>
          <p:cNvPicPr>
            <a:picLocks noGrp="1" noChangeAspect="1"/>
          </p:cNvPicPr>
          <p:nvPr>
            <p:ph idx="1"/>
          </p:nvPr>
        </p:nvPicPr>
        <p:blipFill>
          <a:blip r:embed="rId2" cstate="print"/>
          <a:stretch>
            <a:fillRect/>
          </a:stretch>
        </p:blipFill>
        <p:spPr>
          <a:xfrm>
            <a:off x="457200" y="1772418"/>
            <a:ext cx="8229600" cy="4181526"/>
          </a:xfrm>
        </p:spPr>
      </p:pic>
      <p:cxnSp>
        <p:nvCxnSpPr>
          <p:cNvPr id="6" name="Straight Arrow Connector 5"/>
          <p:cNvCxnSpPr/>
          <p:nvPr/>
        </p:nvCxnSpPr>
        <p:spPr>
          <a:xfrm rot="10800000" flipV="1">
            <a:off x="5105400" y="4572000"/>
            <a:ext cx="11430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V="1">
            <a:off x="3352800" y="2438400"/>
            <a:ext cx="4724400" cy="7620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rot="10800000" flipV="1">
            <a:off x="2286000" y="5638800"/>
            <a:ext cx="6096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done, click “Form Page” to go back to the Form Menu</a:t>
            </a:r>
            <a:endParaRPr lang="en-US" dirty="0"/>
          </a:p>
        </p:txBody>
      </p:sp>
      <p:pic>
        <p:nvPicPr>
          <p:cNvPr id="4" name="Content Placeholder 3" descr="1.png"/>
          <p:cNvPicPr>
            <a:picLocks noGrp="1" noChangeAspect="1"/>
          </p:cNvPicPr>
          <p:nvPr>
            <p:ph idx="1"/>
          </p:nvPr>
        </p:nvPicPr>
        <p:blipFill>
          <a:blip r:embed="rId2" cstate="print"/>
          <a:stretch>
            <a:fillRect/>
          </a:stretch>
        </p:blipFill>
        <p:spPr>
          <a:xfrm>
            <a:off x="457200" y="2265413"/>
            <a:ext cx="8229600" cy="3195537"/>
          </a:xfrm>
        </p:spPr>
      </p:pic>
      <p:cxnSp>
        <p:nvCxnSpPr>
          <p:cNvPr id="6" name="Straight Arrow Connector 5"/>
          <p:cNvCxnSpPr/>
          <p:nvPr/>
        </p:nvCxnSpPr>
        <p:spPr>
          <a:xfrm rot="5400000">
            <a:off x="1485900" y="2019300"/>
            <a:ext cx="990600" cy="762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3:  Notice to Taxpayers</a:t>
            </a:r>
            <a:endParaRPr lang="en-US" dirty="0"/>
          </a:p>
        </p:txBody>
      </p:sp>
      <p:pic>
        <p:nvPicPr>
          <p:cNvPr id="4" name="Content Placeholder 3" descr="3.png"/>
          <p:cNvPicPr>
            <a:picLocks noGrp="1" noChangeAspect="1"/>
          </p:cNvPicPr>
          <p:nvPr>
            <p:ph idx="1"/>
          </p:nvPr>
        </p:nvPicPr>
        <p:blipFill>
          <a:blip r:embed="rId2" cstate="print"/>
          <a:stretch>
            <a:fillRect/>
          </a:stretch>
        </p:blipFill>
        <p:spPr>
          <a:xfrm>
            <a:off x="1371600" y="1600200"/>
            <a:ext cx="6705599" cy="4525963"/>
          </a:xfrm>
        </p:spPr>
      </p:pic>
      <p:cxnSp>
        <p:nvCxnSpPr>
          <p:cNvPr id="6" name="Straight Arrow Connector 5"/>
          <p:cNvCxnSpPr/>
          <p:nvPr/>
        </p:nvCxnSpPr>
        <p:spPr>
          <a:xfrm rot="16200000" flipH="1">
            <a:off x="1143000" y="3429000"/>
            <a:ext cx="10668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2800" dirty="0" smtClean="0"/>
              <a:t>The amounts from Form 4B should advance to this form, you will need to insert the dates for the public hearing and adoption by clicking on the “Fill in Hearing Info” button</a:t>
            </a:r>
            <a:endParaRPr lang="en-US" sz="2800" dirty="0"/>
          </a:p>
        </p:txBody>
      </p:sp>
      <p:pic>
        <p:nvPicPr>
          <p:cNvPr id="17" name="Content Placeholder 16" descr="4.png"/>
          <p:cNvPicPr>
            <a:picLocks noGrp="1" noChangeAspect="1"/>
          </p:cNvPicPr>
          <p:nvPr>
            <p:ph idx="1"/>
          </p:nvPr>
        </p:nvPicPr>
        <p:blipFill>
          <a:blip r:embed="rId2" cstate="print"/>
          <a:stretch>
            <a:fillRect/>
          </a:stretch>
        </p:blipFill>
        <p:spPr>
          <a:xfrm>
            <a:off x="1219200" y="2209800"/>
            <a:ext cx="6516004" cy="3916363"/>
          </a:xfrm>
        </p:spPr>
      </p:pic>
      <p:cxnSp>
        <p:nvCxnSpPr>
          <p:cNvPr id="19" name="Straight Arrow Connector 18"/>
          <p:cNvCxnSpPr/>
          <p:nvPr/>
        </p:nvCxnSpPr>
        <p:spPr>
          <a:xfrm>
            <a:off x="457200" y="2590800"/>
            <a:ext cx="9144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rot="10800000" flipV="1">
            <a:off x="4038600" y="51816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429500" y="49911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2800" dirty="0" smtClean="0"/>
              <a:t>When you click on the “Fill in Hearing Info” button the following screen will appear.  Complete the information and click update record this will enter the dates on the Notice to taxpayers</a:t>
            </a:r>
            <a:endParaRPr lang="en-US" sz="2800" dirty="0"/>
          </a:p>
        </p:txBody>
      </p:sp>
      <p:pic>
        <p:nvPicPr>
          <p:cNvPr id="4" name="Content Placeholder 3" descr="12.png"/>
          <p:cNvPicPr>
            <a:picLocks noGrp="1" noChangeAspect="1"/>
          </p:cNvPicPr>
          <p:nvPr>
            <p:ph idx="1"/>
          </p:nvPr>
        </p:nvPicPr>
        <p:blipFill>
          <a:blip r:embed="rId2" cstate="print"/>
          <a:stretch>
            <a:fillRect/>
          </a:stretch>
        </p:blipFill>
        <p:spPr>
          <a:xfrm>
            <a:off x="2438400" y="2286000"/>
            <a:ext cx="4268925" cy="3830598"/>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4:  Ordinance for Appropriations</a:t>
            </a:r>
            <a:endParaRPr lang="en-US" dirty="0"/>
          </a:p>
        </p:txBody>
      </p:sp>
      <p:pic>
        <p:nvPicPr>
          <p:cNvPr id="4" name="Content Placeholder 3" descr="3.png"/>
          <p:cNvPicPr>
            <a:picLocks noGrp="1" noChangeAspect="1"/>
          </p:cNvPicPr>
          <p:nvPr>
            <p:ph idx="1"/>
          </p:nvPr>
        </p:nvPicPr>
        <p:blipFill>
          <a:blip r:embed="rId2" cstate="print"/>
          <a:stretch>
            <a:fillRect/>
          </a:stretch>
        </p:blipFill>
        <p:spPr>
          <a:xfrm>
            <a:off x="1882659" y="1600200"/>
            <a:ext cx="5378681" cy="4525963"/>
          </a:xfrm>
        </p:spPr>
      </p:pic>
      <p:cxnSp>
        <p:nvCxnSpPr>
          <p:cNvPr id="6" name="Straight Arrow Connector 5"/>
          <p:cNvCxnSpPr/>
          <p:nvPr/>
        </p:nvCxnSpPr>
        <p:spPr>
          <a:xfrm>
            <a:off x="1600200" y="3886200"/>
            <a:ext cx="9144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715000"/>
            <a:ext cx="7772400" cy="609600"/>
          </a:xfrm>
        </p:spPr>
        <p:txBody>
          <a:bodyPr>
            <a:normAutofit/>
          </a:bodyPr>
          <a:lstStyle/>
          <a:p>
            <a:pPr algn="ctr"/>
            <a:r>
              <a:rPr lang="en-US" sz="2800" dirty="0" smtClean="0"/>
              <a:t>Then click submit</a:t>
            </a:r>
            <a:endParaRPr lang="en-US" sz="2800" dirty="0"/>
          </a:p>
        </p:txBody>
      </p:sp>
      <p:sp>
        <p:nvSpPr>
          <p:cNvPr id="3" name="Text Placeholder 2"/>
          <p:cNvSpPr>
            <a:spLocks noGrp="1"/>
          </p:cNvSpPr>
          <p:nvPr>
            <p:ph type="body" idx="1"/>
          </p:nvPr>
        </p:nvSpPr>
        <p:spPr>
          <a:xfrm>
            <a:off x="722313" y="457201"/>
            <a:ext cx="7772400" cy="609599"/>
          </a:xfrm>
        </p:spPr>
        <p:txBody>
          <a:bodyPr>
            <a:normAutofit/>
          </a:bodyPr>
          <a:lstStyle/>
          <a:p>
            <a:pPr algn="ctr"/>
            <a:r>
              <a:rPr lang="en-US" sz="2800" dirty="0" smtClean="0">
                <a:solidFill>
                  <a:schemeClr val="tx1"/>
                </a:solidFill>
              </a:rPr>
              <a:t>Enter your e-mail address</a:t>
            </a:r>
            <a:endParaRPr lang="en-US" sz="2800" dirty="0">
              <a:solidFill>
                <a:schemeClr val="tx1"/>
              </a:solidFill>
            </a:endParaRPr>
          </a:p>
        </p:txBody>
      </p:sp>
      <p:pic>
        <p:nvPicPr>
          <p:cNvPr id="4" name="Picture 3" descr="New Picture.bmp"/>
          <p:cNvPicPr>
            <a:picLocks noChangeAspect="1"/>
          </p:cNvPicPr>
          <p:nvPr/>
        </p:nvPicPr>
        <p:blipFill>
          <a:blip r:embed="rId3" cstate="print"/>
          <a:stretch>
            <a:fillRect/>
          </a:stretch>
        </p:blipFill>
        <p:spPr>
          <a:xfrm>
            <a:off x="0" y="1066800"/>
            <a:ext cx="9028572" cy="4572000"/>
          </a:xfrm>
          <a:prstGeom prst="rect">
            <a:avLst/>
          </a:prstGeom>
        </p:spPr>
      </p:pic>
      <p:cxnSp>
        <p:nvCxnSpPr>
          <p:cNvPr id="6" name="Straight Arrow Connector 5"/>
          <p:cNvCxnSpPr/>
          <p:nvPr/>
        </p:nvCxnSpPr>
        <p:spPr>
          <a:xfrm rot="10800000" flipV="1">
            <a:off x="2895600" y="4038600"/>
            <a:ext cx="7620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2800" dirty="0" smtClean="0"/>
              <a:t>Enter the Council names, Click save and enter next name.  When you print, each Council name will print with a signature line, along with Mayor and Clerk Treasurer </a:t>
            </a:r>
            <a:endParaRPr lang="en-US" sz="2800" dirty="0"/>
          </a:p>
        </p:txBody>
      </p:sp>
      <p:pic>
        <p:nvPicPr>
          <p:cNvPr id="6" name="Content Placeholder 5" descr="14.png"/>
          <p:cNvPicPr>
            <a:picLocks noGrp="1" noChangeAspect="1"/>
          </p:cNvPicPr>
          <p:nvPr>
            <p:ph idx="1"/>
          </p:nvPr>
        </p:nvPicPr>
        <p:blipFill>
          <a:blip r:embed="rId2" cstate="print"/>
          <a:stretch>
            <a:fillRect/>
          </a:stretch>
        </p:blipFill>
        <p:spPr>
          <a:xfrm>
            <a:off x="1367238" y="2209800"/>
            <a:ext cx="6409523" cy="3916363"/>
          </a:xfrm>
        </p:spPr>
      </p:pic>
      <p:cxnSp>
        <p:nvCxnSpPr>
          <p:cNvPr id="8" name="Straight Arrow Connector 7"/>
          <p:cNvCxnSpPr/>
          <p:nvPr/>
        </p:nvCxnSpPr>
        <p:spPr>
          <a:xfrm>
            <a:off x="762000" y="4038600"/>
            <a:ext cx="12954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rot="5400000">
            <a:off x="2552700" y="42291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“Save” and Ready to Submit when completed.</a:t>
            </a:r>
            <a:endParaRPr lang="en-US" dirty="0"/>
          </a:p>
        </p:txBody>
      </p:sp>
      <p:pic>
        <p:nvPicPr>
          <p:cNvPr id="4" name="Content Placeholder 3" descr="6.png"/>
          <p:cNvPicPr>
            <a:picLocks noGrp="1" noChangeAspect="1"/>
          </p:cNvPicPr>
          <p:nvPr>
            <p:ph idx="1"/>
          </p:nvPr>
        </p:nvPicPr>
        <p:blipFill>
          <a:blip r:embed="rId2" cstate="print"/>
          <a:stretch>
            <a:fillRect/>
          </a:stretch>
        </p:blipFill>
        <p:spPr>
          <a:xfrm>
            <a:off x="1026157" y="1600200"/>
            <a:ext cx="7091685" cy="4525963"/>
          </a:xfrm>
        </p:spPr>
      </p:pic>
      <p:cxnSp>
        <p:nvCxnSpPr>
          <p:cNvPr id="6" name="Straight Arrow Connector 5"/>
          <p:cNvCxnSpPr/>
          <p:nvPr/>
        </p:nvCxnSpPr>
        <p:spPr>
          <a:xfrm>
            <a:off x="6019800" y="4038600"/>
            <a:ext cx="16002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3276600" y="5257800"/>
            <a:ext cx="8382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WHEN READY TO SUBMIT YOUR BUDGET</a:t>
            </a:r>
            <a:endParaRPr lang="en-US" sz="3600" dirty="0"/>
          </a:p>
        </p:txBody>
      </p:sp>
      <p:sp>
        <p:nvSpPr>
          <p:cNvPr id="3" name="Text Placeholder 2"/>
          <p:cNvSpPr>
            <a:spLocks noGrp="1"/>
          </p:cNvSpPr>
          <p:nvPr>
            <p:ph type="body" idx="1"/>
          </p:nvPr>
        </p:nvSpPr>
        <p:spPr>
          <a:xfrm>
            <a:off x="457200" y="1535112"/>
            <a:ext cx="4040188" cy="979487"/>
          </a:xfrm>
        </p:spPr>
        <p:txBody>
          <a:bodyPr>
            <a:normAutofit fontScale="92500" lnSpcReduction="20000"/>
          </a:bodyPr>
          <a:lstStyle/>
          <a:p>
            <a:r>
              <a:rPr lang="en-US" dirty="0" smtClean="0"/>
              <a:t>Click on the light green box for each set of forms to submit them to the DLGF.</a:t>
            </a:r>
            <a:endParaRPr lang="en-US" dirty="0"/>
          </a:p>
        </p:txBody>
      </p:sp>
      <p:sp>
        <p:nvSpPr>
          <p:cNvPr id="5" name="Text Placeholder 4"/>
          <p:cNvSpPr>
            <a:spLocks noGrp="1"/>
          </p:cNvSpPr>
          <p:nvPr>
            <p:ph type="body" sz="quarter" idx="3"/>
          </p:nvPr>
        </p:nvSpPr>
        <p:spPr>
          <a:xfrm>
            <a:off x="4645025" y="1535112"/>
            <a:ext cx="4041775" cy="1131887"/>
          </a:xfrm>
        </p:spPr>
        <p:txBody>
          <a:bodyPr>
            <a:normAutofit fontScale="85000" lnSpcReduction="20000"/>
          </a:bodyPr>
          <a:lstStyle/>
          <a:p>
            <a:r>
              <a:rPr lang="en-US" dirty="0" smtClean="0"/>
              <a:t>After it has successfully been submitted, the ENTIRE box will change to green and the message will change.</a:t>
            </a:r>
            <a:endParaRPr lang="en-US" dirty="0"/>
          </a:p>
        </p:txBody>
      </p:sp>
      <p:pic>
        <p:nvPicPr>
          <p:cNvPr id="11267" name="Picture 3"/>
          <p:cNvPicPr>
            <a:picLocks noGrp="1" noChangeAspect="1" noChangeArrowheads="1"/>
          </p:cNvPicPr>
          <p:nvPr>
            <p:ph sz="quarter" idx="4"/>
          </p:nvPr>
        </p:nvPicPr>
        <p:blipFill>
          <a:blip r:embed="rId2" cstate="print"/>
          <a:srcRect/>
          <a:stretch>
            <a:fillRect/>
          </a:stretch>
        </p:blipFill>
        <p:spPr bwMode="auto">
          <a:xfrm>
            <a:off x="4645025" y="3025743"/>
            <a:ext cx="4041775" cy="2249551"/>
          </a:xfrm>
          <a:prstGeom prst="rect">
            <a:avLst/>
          </a:prstGeom>
          <a:noFill/>
          <a:ln w="9525">
            <a:noFill/>
            <a:miter lim="800000"/>
            <a:headEnd/>
            <a:tailEnd/>
          </a:ln>
        </p:spPr>
      </p:pic>
      <p:pic>
        <p:nvPicPr>
          <p:cNvPr id="11268" name="Picture 4"/>
          <p:cNvPicPr>
            <a:picLocks noGrp="1" noChangeAspect="1" noChangeArrowheads="1"/>
          </p:cNvPicPr>
          <p:nvPr>
            <p:ph sz="half" idx="2"/>
          </p:nvPr>
        </p:nvPicPr>
        <p:blipFill>
          <a:blip r:embed="rId3" cstate="print"/>
          <a:srcRect/>
          <a:stretch>
            <a:fillRect/>
          </a:stretch>
        </p:blipFill>
        <p:spPr bwMode="auto">
          <a:xfrm>
            <a:off x="457200" y="3044129"/>
            <a:ext cx="4040188" cy="2212780"/>
          </a:xfrm>
          <a:prstGeom prst="rect">
            <a:avLst/>
          </a:prstGeom>
          <a:noFill/>
          <a:ln w="9525">
            <a:noFill/>
            <a:miter lim="800000"/>
            <a:headEnd/>
            <a:tailEnd/>
          </a:ln>
        </p:spPr>
      </p:pic>
      <p:cxnSp>
        <p:nvCxnSpPr>
          <p:cNvPr id="12" name="Straight Arrow Connector 11"/>
          <p:cNvCxnSpPr/>
          <p:nvPr/>
        </p:nvCxnSpPr>
        <p:spPr>
          <a:xfrm rot="10800000" flipV="1">
            <a:off x="3276600" y="4572000"/>
            <a:ext cx="685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rot="10800000" flipV="1">
            <a:off x="7620000" y="4648200"/>
            <a:ext cx="6096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772400" cy="869950"/>
          </a:xfrm>
        </p:spPr>
        <p:txBody>
          <a:bodyPr>
            <a:noAutofit/>
          </a:bodyPr>
          <a:lstStyle/>
          <a:p>
            <a:pPr algn="ctr"/>
            <a:r>
              <a:rPr lang="en-US" sz="2200" dirty="0" smtClean="0"/>
              <a:t>How To Submit Proof of Publication and Signed Ordinance Form 4</a:t>
            </a:r>
            <a:endParaRPr lang="en-US" sz="2200" dirty="0"/>
          </a:p>
        </p:txBody>
      </p:sp>
      <p:sp>
        <p:nvSpPr>
          <p:cNvPr id="4" name="Text Placeholder 3"/>
          <p:cNvSpPr>
            <a:spLocks noGrp="1"/>
          </p:cNvSpPr>
          <p:nvPr>
            <p:ph type="body" sz="half" idx="2"/>
          </p:nvPr>
        </p:nvSpPr>
        <p:spPr>
          <a:xfrm>
            <a:off x="457200" y="1371600"/>
            <a:ext cx="3008313" cy="4691063"/>
          </a:xfrm>
        </p:spPr>
        <p:txBody>
          <a:bodyPr>
            <a:normAutofit/>
          </a:bodyPr>
          <a:lstStyle/>
          <a:p>
            <a:r>
              <a:rPr lang="en-US" sz="2200" dirty="0" smtClean="0"/>
              <a:t>The Proof of Publication and Signed Ordinance forms must be uploaded to be submitted to the DLGF.  They can be uploaded in PDF, picture file, etc. form.  Scan them together.</a:t>
            </a:r>
          </a:p>
          <a:p>
            <a:endParaRPr lang="en-US" sz="2200" dirty="0" smtClean="0"/>
          </a:p>
          <a:p>
            <a:r>
              <a:rPr lang="en-US" sz="2200" b="1" dirty="0" smtClean="0"/>
              <a:t>Click on the link from the Manage Unit page.  </a:t>
            </a:r>
            <a:endParaRPr lang="en-US" sz="2200" b="1"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3575050" y="1372845"/>
            <a:ext cx="5111750" cy="3653523"/>
          </a:xfrm>
          <a:prstGeom prst="rect">
            <a:avLst/>
          </a:prstGeom>
          <a:noFill/>
          <a:ln w="9525">
            <a:noFill/>
            <a:miter lim="800000"/>
            <a:headEnd/>
            <a:tailEnd/>
          </a:ln>
        </p:spPr>
      </p:pic>
      <p:cxnSp>
        <p:nvCxnSpPr>
          <p:cNvPr id="7" name="Straight Arrow Connector 6"/>
          <p:cNvCxnSpPr/>
          <p:nvPr/>
        </p:nvCxnSpPr>
        <p:spPr>
          <a:xfrm rot="5400000" flipH="1" flipV="1">
            <a:off x="2819400" y="4648200"/>
            <a:ext cx="13716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will bring the following screen.</a:t>
            </a:r>
            <a:endParaRPr lang="en-US" dirty="0"/>
          </a:p>
        </p:txBody>
      </p:sp>
      <p:sp>
        <p:nvSpPr>
          <p:cNvPr id="3" name="Text Placeholder 2"/>
          <p:cNvSpPr>
            <a:spLocks noGrp="1"/>
          </p:cNvSpPr>
          <p:nvPr>
            <p:ph type="body" idx="1"/>
          </p:nvPr>
        </p:nvSpPr>
        <p:spPr>
          <a:xfrm>
            <a:off x="457200" y="2362200"/>
            <a:ext cx="2286000" cy="2590800"/>
          </a:xfrm>
        </p:spPr>
        <p:txBody>
          <a:bodyPr>
            <a:normAutofit/>
          </a:bodyPr>
          <a:lstStyle/>
          <a:p>
            <a:r>
              <a:rPr lang="en-US" dirty="0" smtClean="0"/>
              <a:t>In the first box, enter a description of the advertisement. </a:t>
            </a:r>
          </a:p>
        </p:txBody>
      </p:sp>
      <p:pic>
        <p:nvPicPr>
          <p:cNvPr id="17" name="Content Placeholder 16" descr="15.png"/>
          <p:cNvPicPr>
            <a:picLocks noGrp="1" noChangeAspect="1"/>
          </p:cNvPicPr>
          <p:nvPr>
            <p:ph sz="half" idx="2"/>
          </p:nvPr>
        </p:nvPicPr>
        <p:blipFill>
          <a:blip r:embed="rId2" cstate="print"/>
          <a:stretch>
            <a:fillRect/>
          </a:stretch>
        </p:blipFill>
        <p:spPr>
          <a:xfrm>
            <a:off x="4038600" y="1447800"/>
            <a:ext cx="4040188" cy="4343400"/>
          </a:xfrm>
        </p:spPr>
      </p:pic>
      <p:cxnSp>
        <p:nvCxnSpPr>
          <p:cNvPr id="19" name="Straight Arrow Connector 18"/>
          <p:cNvCxnSpPr/>
          <p:nvPr/>
        </p:nvCxnSpPr>
        <p:spPr>
          <a:xfrm>
            <a:off x="3733800" y="2133600"/>
            <a:ext cx="9144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Locate the file on your computer.  Double-click the file and it should appear in the second field</a:t>
            </a:r>
          </a:p>
        </p:txBody>
      </p:sp>
      <p:pic>
        <p:nvPicPr>
          <p:cNvPr id="17" name="Content Placeholder 16" descr="15.png"/>
          <p:cNvPicPr>
            <a:picLocks noGrp="1" noChangeAspect="1"/>
          </p:cNvPicPr>
          <p:nvPr>
            <p:ph sz="half" idx="2"/>
          </p:nvPr>
        </p:nvPicPr>
        <p:blipFill>
          <a:blip r:embed="rId2" cstate="print"/>
          <a:stretch>
            <a:fillRect/>
          </a:stretch>
        </p:blipFill>
        <p:spPr>
          <a:xfrm>
            <a:off x="2667000" y="1752600"/>
            <a:ext cx="4040188" cy="4343400"/>
          </a:xfrm>
        </p:spPr>
      </p:pic>
      <p:cxnSp>
        <p:nvCxnSpPr>
          <p:cNvPr id="19" name="Straight Arrow Connector 18"/>
          <p:cNvCxnSpPr/>
          <p:nvPr/>
        </p:nvCxnSpPr>
        <p:spPr>
          <a:xfrm>
            <a:off x="2438400" y="2743200"/>
            <a:ext cx="9144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Enter the two publication dates</a:t>
            </a:r>
            <a:endParaRPr lang="en-US" dirty="0"/>
          </a:p>
        </p:txBody>
      </p:sp>
      <p:pic>
        <p:nvPicPr>
          <p:cNvPr id="17" name="Content Placeholder 16" descr="15.png"/>
          <p:cNvPicPr>
            <a:picLocks noGrp="1" noChangeAspect="1"/>
          </p:cNvPicPr>
          <p:nvPr>
            <p:ph sz="half" idx="2"/>
          </p:nvPr>
        </p:nvPicPr>
        <p:blipFill>
          <a:blip r:embed="rId2" cstate="print"/>
          <a:stretch>
            <a:fillRect/>
          </a:stretch>
        </p:blipFill>
        <p:spPr>
          <a:xfrm>
            <a:off x="2209800" y="1676400"/>
            <a:ext cx="4040188" cy="4343400"/>
          </a:xfrm>
        </p:spPr>
      </p:pic>
      <p:cxnSp>
        <p:nvCxnSpPr>
          <p:cNvPr id="19" name="Straight Arrow Connector 18"/>
          <p:cNvCxnSpPr/>
          <p:nvPr/>
        </p:nvCxnSpPr>
        <p:spPr>
          <a:xfrm rot="10800000" flipV="1">
            <a:off x="3581400" y="3276600"/>
            <a:ext cx="10668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rot="10800000" flipV="1">
            <a:off x="3581400" y="3962400"/>
            <a:ext cx="838200" cy="76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“Load Publication” to upload the proof of publication</a:t>
            </a:r>
            <a:endParaRPr lang="en-US" dirty="0"/>
          </a:p>
        </p:txBody>
      </p:sp>
      <p:pic>
        <p:nvPicPr>
          <p:cNvPr id="17" name="Content Placeholder 16" descr="15.png"/>
          <p:cNvPicPr>
            <a:picLocks noGrp="1" noChangeAspect="1"/>
          </p:cNvPicPr>
          <p:nvPr>
            <p:ph sz="half" idx="2"/>
          </p:nvPr>
        </p:nvPicPr>
        <p:blipFill>
          <a:blip r:embed="rId2" cstate="print"/>
          <a:stretch>
            <a:fillRect/>
          </a:stretch>
        </p:blipFill>
        <p:spPr>
          <a:xfrm>
            <a:off x="2209800" y="1676400"/>
            <a:ext cx="4040188" cy="4343400"/>
          </a:xfrm>
        </p:spPr>
      </p:pic>
      <p:cxnSp>
        <p:nvCxnSpPr>
          <p:cNvPr id="11" name="Straight Arrow Connector 10"/>
          <p:cNvCxnSpPr/>
          <p:nvPr/>
        </p:nvCxnSpPr>
        <p:spPr>
          <a:xfrm>
            <a:off x="1600200" y="3886200"/>
            <a:ext cx="7620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 a Description of the Ordinance</a:t>
            </a:r>
            <a:endParaRPr lang="en-US" dirty="0"/>
          </a:p>
        </p:txBody>
      </p:sp>
      <p:sp>
        <p:nvSpPr>
          <p:cNvPr id="3" name="Text Placeholder 2"/>
          <p:cNvSpPr>
            <a:spLocks noGrp="1"/>
          </p:cNvSpPr>
          <p:nvPr>
            <p:ph type="body" idx="1"/>
          </p:nvPr>
        </p:nvSpPr>
        <p:spPr>
          <a:xfrm>
            <a:off x="457200" y="2362200"/>
            <a:ext cx="2286000" cy="2590800"/>
          </a:xfrm>
        </p:spPr>
        <p:txBody>
          <a:bodyPr>
            <a:normAutofit/>
          </a:bodyPr>
          <a:lstStyle/>
          <a:p>
            <a:r>
              <a:rPr lang="en-US" dirty="0" smtClean="0"/>
              <a:t>In the fifth box, enter a description of the Ordinance. </a:t>
            </a:r>
          </a:p>
        </p:txBody>
      </p:sp>
      <p:pic>
        <p:nvPicPr>
          <p:cNvPr id="17" name="Content Placeholder 16" descr="15.png"/>
          <p:cNvPicPr>
            <a:picLocks noGrp="1" noChangeAspect="1"/>
          </p:cNvPicPr>
          <p:nvPr>
            <p:ph sz="half" idx="2"/>
          </p:nvPr>
        </p:nvPicPr>
        <p:blipFill>
          <a:blip r:embed="rId2" cstate="print"/>
          <a:stretch>
            <a:fillRect/>
          </a:stretch>
        </p:blipFill>
        <p:spPr>
          <a:xfrm>
            <a:off x="4038600" y="1447800"/>
            <a:ext cx="4040188" cy="4343400"/>
          </a:xfrm>
        </p:spPr>
      </p:pic>
      <p:cxnSp>
        <p:nvCxnSpPr>
          <p:cNvPr id="19" name="Straight Arrow Connector 18"/>
          <p:cNvCxnSpPr/>
          <p:nvPr/>
        </p:nvCxnSpPr>
        <p:spPr>
          <a:xfrm>
            <a:off x="3352800" y="3657600"/>
            <a:ext cx="9144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Locate the file on your computer.  Double-click the file and it should appear in the second field</a:t>
            </a:r>
          </a:p>
        </p:txBody>
      </p:sp>
      <p:pic>
        <p:nvPicPr>
          <p:cNvPr id="17" name="Content Placeholder 16" descr="15.png"/>
          <p:cNvPicPr>
            <a:picLocks noGrp="1" noChangeAspect="1"/>
          </p:cNvPicPr>
          <p:nvPr>
            <p:ph sz="half" idx="2"/>
          </p:nvPr>
        </p:nvPicPr>
        <p:blipFill>
          <a:blip r:embed="rId2" cstate="print"/>
          <a:stretch>
            <a:fillRect/>
          </a:stretch>
        </p:blipFill>
        <p:spPr>
          <a:xfrm>
            <a:off x="2667000" y="1752600"/>
            <a:ext cx="4040188" cy="4343400"/>
          </a:xfrm>
        </p:spPr>
      </p:pic>
      <p:cxnSp>
        <p:nvCxnSpPr>
          <p:cNvPr id="19" name="Straight Arrow Connector 18"/>
          <p:cNvCxnSpPr/>
          <p:nvPr/>
        </p:nvCxnSpPr>
        <p:spPr>
          <a:xfrm>
            <a:off x="1447800" y="4724400"/>
            <a:ext cx="12954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239000" cy="685800"/>
          </a:xfrm>
        </p:spPr>
        <p:txBody>
          <a:bodyPr>
            <a:noAutofit/>
          </a:bodyPr>
          <a:lstStyle/>
          <a:p>
            <a:r>
              <a:rPr lang="en-US" sz="2400" dirty="0" smtClean="0"/>
              <a:t>To access the Gateway Program:  Type in your User Name (your e-mail address) and your password.</a:t>
            </a:r>
            <a:endParaRPr lang="en-US" sz="2400" dirty="0"/>
          </a:p>
        </p:txBody>
      </p:sp>
      <p:sp>
        <p:nvSpPr>
          <p:cNvPr id="4" name="Text Placeholder 3"/>
          <p:cNvSpPr>
            <a:spLocks noGrp="1"/>
          </p:cNvSpPr>
          <p:nvPr>
            <p:ph type="body" sz="half" idx="2"/>
          </p:nvPr>
        </p:nvSpPr>
        <p:spPr>
          <a:xfrm>
            <a:off x="990600" y="5029200"/>
            <a:ext cx="7086600" cy="1143000"/>
          </a:xfrm>
        </p:spPr>
        <p:txBody>
          <a:bodyPr>
            <a:noAutofit/>
          </a:bodyPr>
          <a:lstStyle/>
          <a:p>
            <a:r>
              <a:rPr lang="en-US" sz="2400" dirty="0" smtClean="0"/>
              <a:t>* Tip to Share: Clicking the “stay signed in” box will allow you to bypass this screen the next time you visit the website</a:t>
            </a:r>
            <a:endParaRPr lang="en-US" sz="2400" dirty="0"/>
          </a:p>
        </p:txBody>
      </p:sp>
      <p:pic>
        <p:nvPicPr>
          <p:cNvPr id="5" name="Picture 2"/>
          <p:cNvPicPr>
            <a:picLocks noGrp="1" noChangeAspect="1" noChangeArrowheads="1"/>
          </p:cNvPicPr>
          <p:nvPr>
            <p:ph type="pic" idx="1"/>
          </p:nvPr>
        </p:nvPicPr>
        <p:blipFill>
          <a:blip r:embed="rId2" cstate="print"/>
          <a:stretch>
            <a:fillRect/>
          </a:stretch>
        </p:blipFill>
        <p:spPr bwMode="auto">
          <a:xfrm>
            <a:off x="1352552" y="1371600"/>
            <a:ext cx="5792631" cy="3505200"/>
          </a:xfrm>
          <a:prstGeom prst="rect">
            <a:avLst/>
          </a:prstGeom>
          <a:noFill/>
          <a:ln>
            <a:noFill/>
          </a:ln>
        </p:spPr>
      </p:pic>
      <p:sp>
        <p:nvSpPr>
          <p:cNvPr id="6" name="TextBox 5"/>
          <p:cNvSpPr txBox="1"/>
          <p:nvPr/>
        </p:nvSpPr>
        <p:spPr>
          <a:xfrm>
            <a:off x="3352800" y="2286000"/>
            <a:ext cx="2819400" cy="369332"/>
          </a:xfrm>
          <a:prstGeom prst="rect">
            <a:avLst/>
          </a:prstGeom>
          <a:noFill/>
        </p:spPr>
        <p:txBody>
          <a:bodyPr wrap="square" rtlCol="0">
            <a:spAutoFit/>
          </a:bodyPr>
          <a:lstStyle/>
          <a:p>
            <a:r>
              <a:rPr lang="en-US" dirty="0" smtClean="0"/>
              <a:t>Your e-mail address</a:t>
            </a:r>
            <a:endParaRPr lang="en-US" dirty="0"/>
          </a:p>
        </p:txBody>
      </p:sp>
      <p:sp>
        <p:nvSpPr>
          <p:cNvPr id="7" name="TextBox 6"/>
          <p:cNvSpPr txBox="1"/>
          <p:nvPr/>
        </p:nvSpPr>
        <p:spPr>
          <a:xfrm>
            <a:off x="3276600" y="2819400"/>
            <a:ext cx="2895600" cy="369332"/>
          </a:xfrm>
          <a:prstGeom prst="rect">
            <a:avLst/>
          </a:prstGeom>
          <a:noFill/>
        </p:spPr>
        <p:txBody>
          <a:bodyPr wrap="square" rtlCol="0">
            <a:spAutoFit/>
          </a:bodyPr>
          <a:lstStyle/>
          <a:p>
            <a:r>
              <a:rPr lang="en-US" dirty="0" smtClean="0"/>
              <a:t>First password given by DLGF</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Enter </a:t>
            </a:r>
            <a:r>
              <a:rPr lang="en-US" smtClean="0"/>
              <a:t>the Ordinance Adoption </a:t>
            </a:r>
            <a:r>
              <a:rPr lang="en-US" dirty="0" smtClean="0"/>
              <a:t>date</a:t>
            </a:r>
            <a:endParaRPr lang="en-US" dirty="0"/>
          </a:p>
        </p:txBody>
      </p:sp>
      <p:pic>
        <p:nvPicPr>
          <p:cNvPr id="17" name="Content Placeholder 16" descr="15.png"/>
          <p:cNvPicPr>
            <a:picLocks noGrp="1" noChangeAspect="1"/>
          </p:cNvPicPr>
          <p:nvPr>
            <p:ph sz="half" idx="2"/>
          </p:nvPr>
        </p:nvPicPr>
        <p:blipFill>
          <a:blip r:embed="rId2" cstate="print"/>
          <a:stretch>
            <a:fillRect/>
          </a:stretch>
        </p:blipFill>
        <p:spPr>
          <a:xfrm>
            <a:off x="1981200" y="1752600"/>
            <a:ext cx="4040188" cy="4343400"/>
          </a:xfrm>
        </p:spPr>
      </p:pic>
      <p:cxnSp>
        <p:nvCxnSpPr>
          <p:cNvPr id="11" name="Straight Arrow Connector 10"/>
          <p:cNvCxnSpPr/>
          <p:nvPr/>
        </p:nvCxnSpPr>
        <p:spPr>
          <a:xfrm>
            <a:off x="1447800" y="5181600"/>
            <a:ext cx="6096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“Load Ordinance” to upload the Signed Ordinance</a:t>
            </a:r>
            <a:endParaRPr lang="en-US" dirty="0"/>
          </a:p>
        </p:txBody>
      </p:sp>
      <p:pic>
        <p:nvPicPr>
          <p:cNvPr id="17" name="Content Placeholder 16" descr="15.png"/>
          <p:cNvPicPr>
            <a:picLocks noGrp="1" noChangeAspect="1"/>
          </p:cNvPicPr>
          <p:nvPr>
            <p:ph sz="half" idx="2"/>
          </p:nvPr>
        </p:nvPicPr>
        <p:blipFill>
          <a:blip r:embed="rId2" cstate="print"/>
          <a:stretch>
            <a:fillRect/>
          </a:stretch>
        </p:blipFill>
        <p:spPr>
          <a:xfrm>
            <a:off x="2209800" y="1676400"/>
            <a:ext cx="4040188" cy="4343400"/>
          </a:xfrm>
        </p:spPr>
      </p:pic>
      <p:cxnSp>
        <p:nvCxnSpPr>
          <p:cNvPr id="11" name="Straight Arrow Connector 10"/>
          <p:cNvCxnSpPr/>
          <p:nvPr/>
        </p:nvCxnSpPr>
        <p:spPr>
          <a:xfrm>
            <a:off x="1524000" y="5257800"/>
            <a:ext cx="7620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WHEN READY TO SUBMIT YOUR BUDGET</a:t>
            </a:r>
            <a:endParaRPr lang="en-US" sz="3600" dirty="0"/>
          </a:p>
        </p:txBody>
      </p:sp>
      <p:sp>
        <p:nvSpPr>
          <p:cNvPr id="3" name="Text Placeholder 2"/>
          <p:cNvSpPr>
            <a:spLocks noGrp="1"/>
          </p:cNvSpPr>
          <p:nvPr>
            <p:ph type="body" idx="1"/>
          </p:nvPr>
        </p:nvSpPr>
        <p:spPr>
          <a:xfrm>
            <a:off x="457200" y="1535112"/>
            <a:ext cx="4040188" cy="979487"/>
          </a:xfrm>
        </p:spPr>
        <p:txBody>
          <a:bodyPr>
            <a:normAutofit fontScale="92500" lnSpcReduction="20000"/>
          </a:bodyPr>
          <a:lstStyle/>
          <a:p>
            <a:r>
              <a:rPr lang="en-US" dirty="0" smtClean="0"/>
              <a:t>Click on the light green box for each set of forms to submit them to the DLGF.</a:t>
            </a:r>
            <a:endParaRPr lang="en-US" dirty="0"/>
          </a:p>
        </p:txBody>
      </p:sp>
      <p:sp>
        <p:nvSpPr>
          <p:cNvPr id="5" name="Text Placeholder 4"/>
          <p:cNvSpPr>
            <a:spLocks noGrp="1"/>
          </p:cNvSpPr>
          <p:nvPr>
            <p:ph type="body" sz="quarter" idx="3"/>
          </p:nvPr>
        </p:nvSpPr>
        <p:spPr>
          <a:xfrm>
            <a:off x="4645025" y="1535112"/>
            <a:ext cx="4041775" cy="1131887"/>
          </a:xfrm>
        </p:spPr>
        <p:txBody>
          <a:bodyPr>
            <a:normAutofit fontScale="85000" lnSpcReduction="20000"/>
          </a:bodyPr>
          <a:lstStyle/>
          <a:p>
            <a:r>
              <a:rPr lang="en-US" dirty="0" smtClean="0"/>
              <a:t>After it has successfully been submitted, the ENTIRE box will change to green and the message will change.</a:t>
            </a:r>
            <a:endParaRPr lang="en-US" dirty="0"/>
          </a:p>
        </p:txBody>
      </p:sp>
      <p:pic>
        <p:nvPicPr>
          <p:cNvPr id="11267" name="Picture 3"/>
          <p:cNvPicPr>
            <a:picLocks noGrp="1" noChangeAspect="1" noChangeArrowheads="1"/>
          </p:cNvPicPr>
          <p:nvPr>
            <p:ph sz="quarter" idx="4"/>
          </p:nvPr>
        </p:nvPicPr>
        <p:blipFill>
          <a:blip r:embed="rId2" cstate="print"/>
          <a:srcRect/>
          <a:stretch>
            <a:fillRect/>
          </a:stretch>
        </p:blipFill>
        <p:spPr bwMode="auto">
          <a:xfrm>
            <a:off x="4645025" y="3025743"/>
            <a:ext cx="4041775" cy="2249551"/>
          </a:xfrm>
          <a:prstGeom prst="rect">
            <a:avLst/>
          </a:prstGeom>
          <a:noFill/>
          <a:ln w="9525">
            <a:noFill/>
            <a:miter lim="800000"/>
            <a:headEnd/>
            <a:tailEnd/>
          </a:ln>
        </p:spPr>
      </p:pic>
      <p:pic>
        <p:nvPicPr>
          <p:cNvPr id="11268" name="Picture 4"/>
          <p:cNvPicPr>
            <a:picLocks noGrp="1" noChangeAspect="1" noChangeArrowheads="1"/>
          </p:cNvPicPr>
          <p:nvPr>
            <p:ph sz="half" idx="2"/>
          </p:nvPr>
        </p:nvPicPr>
        <p:blipFill>
          <a:blip r:embed="rId3" cstate="print"/>
          <a:srcRect/>
          <a:stretch>
            <a:fillRect/>
          </a:stretch>
        </p:blipFill>
        <p:spPr bwMode="auto">
          <a:xfrm>
            <a:off x="457200" y="3044129"/>
            <a:ext cx="4040188" cy="2212780"/>
          </a:xfrm>
          <a:prstGeom prst="rect">
            <a:avLst/>
          </a:prstGeom>
          <a:noFill/>
          <a:ln w="9525">
            <a:noFill/>
            <a:miter lim="800000"/>
            <a:headEnd/>
            <a:tailEnd/>
          </a:ln>
        </p:spPr>
      </p:pic>
      <p:cxnSp>
        <p:nvCxnSpPr>
          <p:cNvPr id="12" name="Straight Arrow Connector 11"/>
          <p:cNvCxnSpPr/>
          <p:nvPr/>
        </p:nvCxnSpPr>
        <p:spPr>
          <a:xfrm rot="10800000" flipV="1">
            <a:off x="3276600" y="4572000"/>
            <a:ext cx="6858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rot="10800000" flipV="1">
            <a:off x="7620000" y="4648200"/>
            <a:ext cx="6096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609600"/>
            <a:ext cx="5486400" cy="685800"/>
          </a:xfrm>
        </p:spPr>
        <p:txBody>
          <a:bodyPr>
            <a:normAutofit/>
          </a:bodyPr>
          <a:lstStyle/>
          <a:p>
            <a:pPr algn="ctr"/>
            <a:r>
              <a:rPr lang="en-US" sz="3600" dirty="0" smtClean="0"/>
              <a:t>QUESTIONS?</a:t>
            </a:r>
            <a:endParaRPr lang="en-US" sz="3600" dirty="0"/>
          </a:p>
        </p:txBody>
      </p:sp>
      <p:sp>
        <p:nvSpPr>
          <p:cNvPr id="5" name="TextBox 4"/>
          <p:cNvSpPr txBox="1"/>
          <p:nvPr/>
        </p:nvSpPr>
        <p:spPr>
          <a:xfrm>
            <a:off x="1600200" y="1905000"/>
            <a:ext cx="5638800" cy="2585323"/>
          </a:xfrm>
          <a:prstGeom prst="rect">
            <a:avLst/>
          </a:prstGeom>
          <a:noFill/>
        </p:spPr>
        <p:txBody>
          <a:bodyPr wrap="square" rtlCol="0">
            <a:spAutoFit/>
          </a:bodyPr>
          <a:lstStyle/>
          <a:p>
            <a:r>
              <a:rPr lang="en-US" smtClean="0"/>
              <a:t>Tami </a:t>
            </a:r>
            <a:r>
              <a:rPr lang="en-US" dirty="0" smtClean="0"/>
              <a:t>Runyon, IAMC, MMC</a:t>
            </a:r>
          </a:p>
          <a:p>
            <a:r>
              <a:rPr lang="en-US" dirty="0" smtClean="0"/>
              <a:t>City Clerk Treasurer</a:t>
            </a:r>
          </a:p>
          <a:p>
            <a:endParaRPr lang="en-US" dirty="0" smtClean="0"/>
          </a:p>
          <a:p>
            <a:r>
              <a:rPr lang="en-US" dirty="0" smtClean="0"/>
              <a:t>City of Bluffton</a:t>
            </a:r>
          </a:p>
          <a:p>
            <a:r>
              <a:rPr lang="en-US" dirty="0" smtClean="0"/>
              <a:t>128 East Market Street</a:t>
            </a:r>
          </a:p>
          <a:p>
            <a:r>
              <a:rPr lang="en-US" dirty="0" smtClean="0"/>
              <a:t>Bluffton  IN  46714</a:t>
            </a:r>
          </a:p>
          <a:p>
            <a:endParaRPr lang="en-US" dirty="0" smtClean="0"/>
          </a:p>
          <a:p>
            <a:r>
              <a:rPr lang="en-US" dirty="0" smtClean="0">
                <a:hlinkClick r:id="rId2"/>
              </a:rPr>
              <a:t>cityclerk@ci.bluffton.in.us</a:t>
            </a:r>
            <a:endParaRPr lang="en-US" dirty="0" smtClean="0"/>
          </a:p>
          <a:p>
            <a:r>
              <a:rPr lang="en-US" dirty="0" smtClean="0"/>
              <a:t>260-824-6042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838200"/>
          </a:xfrm>
        </p:spPr>
        <p:txBody>
          <a:bodyPr>
            <a:normAutofit fontScale="90000"/>
          </a:bodyPr>
          <a:lstStyle/>
          <a:p>
            <a:r>
              <a:rPr lang="en-US" sz="2400" dirty="0" smtClean="0"/>
              <a:t/>
            </a:r>
            <a:br>
              <a:rPr lang="en-US" sz="2400" dirty="0" smtClean="0"/>
            </a:br>
            <a:r>
              <a:rPr lang="en-US" sz="2400" dirty="0" smtClean="0"/>
              <a:t>To Change your password, go to “Account Settings” in the lighter blue bar across the top of the screen</a:t>
            </a:r>
            <a:endParaRPr lang="en-US" sz="2400" dirty="0"/>
          </a:p>
        </p:txBody>
      </p:sp>
      <p:pic>
        <p:nvPicPr>
          <p:cNvPr id="1026" name="Picture 2"/>
          <p:cNvPicPr>
            <a:picLocks noGrp="1" noChangeAspect="1" noChangeArrowheads="1"/>
          </p:cNvPicPr>
          <p:nvPr>
            <p:ph type="pic" idx="1"/>
          </p:nvPr>
        </p:nvPicPr>
        <p:blipFill>
          <a:blip r:embed="rId3" cstate="print"/>
          <a:srcRect t="3044" b="3044"/>
          <a:stretch>
            <a:fillRect/>
          </a:stretch>
        </p:blipFill>
        <p:spPr bwMode="auto">
          <a:xfrm>
            <a:off x="1676400" y="2057400"/>
            <a:ext cx="5667375" cy="3657600"/>
          </a:xfrm>
          <a:prstGeom prst="rect">
            <a:avLst/>
          </a:prstGeom>
          <a:noFill/>
          <a:ln w="9525">
            <a:noFill/>
            <a:miter lim="800000"/>
            <a:headEnd/>
            <a:tailEnd/>
          </a:ln>
        </p:spPr>
      </p:pic>
      <p:cxnSp>
        <p:nvCxnSpPr>
          <p:cNvPr id="5" name="Straight Arrow Connector 4"/>
          <p:cNvCxnSpPr/>
          <p:nvPr/>
        </p:nvCxnSpPr>
        <p:spPr>
          <a:xfrm>
            <a:off x="762000" y="2819400"/>
            <a:ext cx="21336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269BDED552A149BBA675B94AD531DF" ma:contentTypeVersion="0" ma:contentTypeDescription="Create a new document." ma:contentTypeScope="" ma:versionID="a50e1baae87606eb6b918f4c8ab14f1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4059AA3-F431-477D-AC73-0F669F7EEC71}">
  <ds:schemaRefs>
    <ds:schemaRef ds:uri="http://schemas.microsoft.com/sharepoint/v3/contenttype/forms"/>
  </ds:schemaRefs>
</ds:datastoreItem>
</file>

<file path=customXml/itemProps2.xml><?xml version="1.0" encoding="utf-8"?>
<ds:datastoreItem xmlns:ds="http://schemas.openxmlformats.org/officeDocument/2006/customXml" ds:itemID="{778F21D4-20C7-4F9C-8F59-490A9D6013FA}">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0C9DEF-D417-4329-9330-7496B959B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1215</TotalTime>
  <Words>2189</Words>
  <Application>Microsoft Office PowerPoint</Application>
  <PresentationFormat>On-screen Show (4:3)</PresentationFormat>
  <Paragraphs>147</Paragraphs>
  <Slides>83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83</vt:i4>
      </vt:variant>
    </vt:vector>
  </HeadingPairs>
  <TitlesOfParts>
    <vt:vector size="86" baseType="lpstr">
      <vt:lpstr>Arial</vt:lpstr>
      <vt:lpstr>Calibri</vt:lpstr>
      <vt:lpstr>Office Theme</vt:lpstr>
      <vt:lpstr>Gateway Program</vt:lpstr>
      <vt:lpstr>Go to www.in.gov/dlgf</vt:lpstr>
      <vt:lpstr>PowerPoint Presentation</vt:lpstr>
      <vt:lpstr>On the bottom of the screen, click the live link</vt:lpstr>
      <vt:lpstr>Depending on your computer, the login box will be in the upper right or lower left of the screen</vt:lpstr>
      <vt:lpstr>On the bottom right of the log in screen, Click the “Forgot your password” link .  </vt:lpstr>
      <vt:lpstr>Then click submit</vt:lpstr>
      <vt:lpstr>To access the Gateway Program:  Type in your User Name (your e-mail address) and your password.</vt:lpstr>
      <vt:lpstr> To Change your password, go to “Account Settings” in the lighter blue bar across the top of the screen</vt:lpstr>
      <vt:lpstr>Click on the “Change Password” link on the bottom left of the screen.</vt:lpstr>
      <vt:lpstr>Enter the new password twice, then click submit.</vt:lpstr>
      <vt:lpstr>Selecting your unit</vt:lpstr>
      <vt:lpstr>To navigate within the Gateway program, it is recommended that you use the links at the top left of each page.  They will be underlined below the red sentence.  Using the browser back button may cause the page to expire with some browsers.  </vt:lpstr>
      <vt:lpstr>PowerPoint Presentation</vt:lpstr>
      <vt:lpstr>Create your Department List first.  Click on Customize Departments List</vt:lpstr>
      <vt:lpstr>When you click on the Customize Department List Link, it will bring up a department list</vt:lpstr>
      <vt:lpstr>You have two Options:  Option #1</vt:lpstr>
      <vt:lpstr>Option #2 Entering Home Ruled Department</vt:lpstr>
      <vt:lpstr>When you have selected the department you want to add from either method, finish by clicking “add new department on the lower right of the dialogue box.</vt:lpstr>
      <vt:lpstr>If you need to delete a department:</vt:lpstr>
      <vt:lpstr>PowerPoint Presentation</vt:lpstr>
      <vt:lpstr>Customize your Funds Next.  Click on  the Customize Funds icon.</vt:lpstr>
      <vt:lpstr>When you click on the Customize Funds Link, it will bring up a funds list</vt:lpstr>
      <vt:lpstr>Adding a new Fund:</vt:lpstr>
      <vt:lpstr>Option #2</vt:lpstr>
      <vt:lpstr>Deleting a Fund</vt:lpstr>
      <vt:lpstr>Next customize your Depts. by Funds</vt:lpstr>
      <vt:lpstr>Click on Edit Departments to select which Departments go with each Fund</vt:lpstr>
      <vt:lpstr>Remove the checkmark from the Departments you do not want attached to the fund, the click Update Record.</vt:lpstr>
      <vt:lpstr>Only the Departments selected will show with each respective Fund</vt:lpstr>
      <vt:lpstr>After Completed, return to Unit Main Menu</vt:lpstr>
      <vt:lpstr>ENTER/EDIT BUDGETS</vt:lpstr>
      <vt:lpstr>This will bring up a list of forms that need to be completed.  </vt:lpstr>
      <vt:lpstr>PowerPoint Presentation</vt:lpstr>
      <vt:lpstr>You will  be taken to your Form 1 Fund list.  Click on the Fund you are work on.</vt:lpstr>
      <vt:lpstr>Click on the Department to complete Form 1</vt:lpstr>
      <vt:lpstr>PowerPoint Presentation</vt:lpstr>
      <vt:lpstr>Click the Save button to save the line item.  A new line will appear.  You do not need to put anything in the reference code.  </vt:lpstr>
      <vt:lpstr>Editing the Form</vt:lpstr>
      <vt:lpstr>Editing the Form</vt:lpstr>
      <vt:lpstr>Editing the Form</vt:lpstr>
      <vt:lpstr>You will need to sign every form by entering your name title, the date and your pin # given to you by DLGF (your pin # is your signature) then click Save Signature.  </vt:lpstr>
      <vt:lpstr>You can print this form by clicking the button at the bottom or top of the page “Click Here to Print this Form”</vt:lpstr>
      <vt:lpstr>Once all data has been entered on the form, click the “Ready to submit” button on the bottom of the screen.  **Clicking this button will not submit the form to DLGF and the information can be edited and reprinted after clicking this button.**</vt:lpstr>
      <vt:lpstr>At the bottom of each forms (Form 1, 2, etc), you will need to sign the form using a pin # given to you by the DLGF the screen shown will show at the bottom of each form to complete.</vt:lpstr>
      <vt:lpstr>PowerPoint Presentation</vt:lpstr>
      <vt:lpstr>After you click “save and continue” the message now shows “click to submit completed form to DLGF” and will be in green.  You can still go in and make changes to the form by clicking on the left side just like when originally entering data.  The form has not been submitted to DLGF.</vt:lpstr>
      <vt:lpstr>Form 2:  Misc. Revenues</vt:lpstr>
      <vt:lpstr>This will take you directly to the data entry screen for revenue, where you will need to click on the edit icon in each row of revenue to enter a dollar value.</vt:lpstr>
      <vt:lpstr>Enter the amounts in the columns, then click update.</vt:lpstr>
      <vt:lpstr>Be Sure and sign the form and enter your Pin # then click “Save Signature”</vt:lpstr>
      <vt:lpstr>After entering the information, you can print this form.  Be sure to click “Save and Continue”.</vt:lpstr>
      <vt:lpstr>Click “Ready to Submit” when done this will not submit the form to the DLGF and the form can still be edited.</vt:lpstr>
      <vt:lpstr>You will need to click the “Funds List” link at the top of the to move to a new fund. </vt:lpstr>
      <vt:lpstr>Form 4A Budget Form</vt:lpstr>
      <vt:lpstr>Form 4A Budget Report</vt:lpstr>
      <vt:lpstr>To update the 4A report totals</vt:lpstr>
      <vt:lpstr>When done, click “Form Page” to go back to the Form Menu</vt:lpstr>
      <vt:lpstr>Form 4B:  Budget Estimate “17 Line Statement”</vt:lpstr>
      <vt:lpstr>To update Form 4B with Totals from Form 1, 2 and 4A, Click on “Insert Form 2 &amp; Form 4a amounts” buttons</vt:lpstr>
      <vt:lpstr>You can calculate Form 4B two ways.</vt:lpstr>
      <vt:lpstr>Gateway can calculate several ways.  By Rate:</vt:lpstr>
      <vt:lpstr>Gateway can calculate several ways.  By Operating Balance:</vt:lpstr>
      <vt:lpstr>Don’t forget to sign the form, “Save and submit.  You can also print the form</vt:lpstr>
      <vt:lpstr>When done, click “Form Page” to go back to the Form Menu</vt:lpstr>
      <vt:lpstr>Form 3:  Notice to Taxpayers</vt:lpstr>
      <vt:lpstr>The amounts from Form 4B should advance to this form, you will need to insert the dates for the public hearing and adoption by clicking on the “Fill in Hearing Info” button</vt:lpstr>
      <vt:lpstr>When you click on the “Fill in Hearing Info” button the following screen will appear.  Complete the information and click update record this will enter the dates on the Notice to taxpayers</vt:lpstr>
      <vt:lpstr>Form 4:  Ordinance for Appropriations</vt:lpstr>
      <vt:lpstr>Enter the Council names, Click save and enter next name.  When you print, each Council name will print with a signature line, along with Mayor and Clerk Treasurer </vt:lpstr>
      <vt:lpstr>Click “Save” and Ready to Submit when completed.</vt:lpstr>
      <vt:lpstr>WHEN READY TO SUBMIT YOUR BUDGET</vt:lpstr>
      <vt:lpstr>How To Submit Proof of Publication and Signed Ordinance Form 4</vt:lpstr>
      <vt:lpstr>This will bring the following screen.</vt:lpstr>
      <vt:lpstr>Locate the file on your computer.  Double-click the file and it should appear in the second field</vt:lpstr>
      <vt:lpstr>Enter the two publication dates</vt:lpstr>
      <vt:lpstr>Click “Load Publication” to upload the proof of publication</vt:lpstr>
      <vt:lpstr>Enter a Description of the Ordinance</vt:lpstr>
      <vt:lpstr>Locate the file on your computer.  Double-click the file and it should appear in the second field</vt:lpstr>
      <vt:lpstr>Enter the Ordinance Adoption date</vt:lpstr>
      <vt:lpstr>Click “Load Ordinance” to upload the Signed Ordinance</vt:lpstr>
      <vt:lpstr>WHEN READY TO SUBMIT YOUR BUDGET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Gateway Program</dc:title>
  <dc:creator>Clerk Treasure</dc:creator>
  <cp:lastModifiedBy>Lucas Babcock</cp:lastModifiedBy>
  <cp:revision>159</cp:revision>
  <dcterms:created xsi:type="dcterms:W3CDTF">2011-04-12T20:41:45Z</dcterms:created>
  <dcterms:modified xsi:type="dcterms:W3CDTF">2015-08-20T17:51:46Z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0x0101007C269BDED552A149BBA675B94AD531DF</vt:lpwstr>
  </property>
</Properties>
</file>